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66"/>
  </p:notesMasterIdLst>
  <p:sldIdLst>
    <p:sldId id="256" r:id="rId3"/>
    <p:sldId id="257" r:id="rId4"/>
    <p:sldId id="258" r:id="rId5"/>
    <p:sldId id="361" r:id="rId6"/>
    <p:sldId id="362" r:id="rId7"/>
    <p:sldId id="363" r:id="rId8"/>
    <p:sldId id="364" r:id="rId9"/>
    <p:sldId id="368" r:id="rId10"/>
    <p:sldId id="366" r:id="rId11"/>
    <p:sldId id="367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67" r:id="rId20"/>
    <p:sldId id="273" r:id="rId21"/>
    <p:sldId id="274" r:id="rId22"/>
    <p:sldId id="275" r:id="rId23"/>
    <p:sldId id="276" r:id="rId24"/>
    <p:sldId id="277" r:id="rId25"/>
    <p:sldId id="370" r:id="rId26"/>
    <p:sldId id="278" r:id="rId27"/>
    <p:sldId id="279" r:id="rId28"/>
    <p:sldId id="280" r:id="rId29"/>
    <p:sldId id="281" r:id="rId30"/>
    <p:sldId id="282" r:id="rId31"/>
    <p:sldId id="284" r:id="rId32"/>
    <p:sldId id="289" r:id="rId33"/>
    <p:sldId id="290" r:id="rId34"/>
    <p:sldId id="291" r:id="rId35"/>
    <p:sldId id="294" r:id="rId36"/>
    <p:sldId id="297" r:id="rId37"/>
    <p:sldId id="298" r:id="rId38"/>
    <p:sldId id="299" r:id="rId39"/>
    <p:sldId id="300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4" r:id="rId48"/>
    <p:sldId id="315" r:id="rId49"/>
    <p:sldId id="317" r:id="rId50"/>
    <p:sldId id="320" r:id="rId51"/>
    <p:sldId id="321" r:id="rId52"/>
    <p:sldId id="322" r:id="rId53"/>
    <p:sldId id="323" r:id="rId54"/>
    <p:sldId id="325" r:id="rId55"/>
    <p:sldId id="327" r:id="rId56"/>
    <p:sldId id="328" r:id="rId57"/>
    <p:sldId id="336" r:id="rId58"/>
    <p:sldId id="338" r:id="rId59"/>
    <p:sldId id="339" r:id="rId60"/>
    <p:sldId id="342" r:id="rId61"/>
    <p:sldId id="343" r:id="rId62"/>
    <p:sldId id="344" r:id="rId63"/>
    <p:sldId id="350" r:id="rId64"/>
    <p:sldId id="360" r:id="rId65"/>
  </p:sldIdLst>
  <p:sldSz cx="12190413" cy="6859588"/>
  <p:notesSz cx="6797675" cy="9928225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2" roundtripDataSignature="AMtx7miyLPEbZQ6vve7rgR6HEehetoSS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a Mai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slide" Target="slides/slide48.xml" /><Relationship Id="rId55" Type="http://schemas.openxmlformats.org/officeDocument/2006/relationships/slide" Target="slides/slide53.xml" /><Relationship Id="rId63" Type="http://schemas.openxmlformats.org/officeDocument/2006/relationships/slide" Target="slides/slide61.xml" /><Relationship Id="rId68" Type="http://schemas.openxmlformats.org/officeDocument/2006/relationships/font" Target="fonts/font2.fntdata" /><Relationship Id="rId125" Type="http://schemas.openxmlformats.org/officeDocument/2006/relationships/viewProps" Target="viewProps.xml" /><Relationship Id="rId7" Type="http://schemas.openxmlformats.org/officeDocument/2006/relationships/slide" Target="slides/slide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9" Type="http://schemas.openxmlformats.org/officeDocument/2006/relationships/slide" Target="slides/slide27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slide" Target="slides/slide51.xml" /><Relationship Id="rId58" Type="http://schemas.openxmlformats.org/officeDocument/2006/relationships/slide" Target="slides/slide56.xml" /><Relationship Id="rId66" Type="http://schemas.openxmlformats.org/officeDocument/2006/relationships/notesMaster" Target="notesMasters/notesMaster1.xml" /><Relationship Id="rId123" Type="http://schemas.openxmlformats.org/officeDocument/2006/relationships/commentAuthors" Target="commentAuthor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slide" Target="slides/slide47.xml" /><Relationship Id="rId57" Type="http://schemas.openxmlformats.org/officeDocument/2006/relationships/slide" Target="slides/slide55.xml" /><Relationship Id="rId61" Type="http://schemas.openxmlformats.org/officeDocument/2006/relationships/slide" Target="slides/slide59.xml" /><Relationship Id="rId127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slide" Target="slides/slide50.xml" /><Relationship Id="rId60" Type="http://schemas.openxmlformats.org/officeDocument/2006/relationships/slide" Target="slides/slide58.xml" /><Relationship Id="rId65" Type="http://schemas.openxmlformats.org/officeDocument/2006/relationships/slide" Target="slides/slide63.xml" /><Relationship Id="rId122" Type="http://customschemas.google.com/relationships/presentationmetadata" Target="meta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slide" Target="slides/slide46.xml" /><Relationship Id="rId56" Type="http://schemas.openxmlformats.org/officeDocument/2006/relationships/slide" Target="slides/slide54.xml" /><Relationship Id="rId64" Type="http://schemas.openxmlformats.org/officeDocument/2006/relationships/slide" Target="slides/slide62.xml" /><Relationship Id="rId69" Type="http://schemas.openxmlformats.org/officeDocument/2006/relationships/font" Target="fonts/font3.fntdata" /><Relationship Id="rId126" Type="http://schemas.openxmlformats.org/officeDocument/2006/relationships/theme" Target="theme/theme1.xml" /><Relationship Id="rId8" Type="http://schemas.openxmlformats.org/officeDocument/2006/relationships/slide" Target="slides/slide6.xml" /><Relationship Id="rId51" Type="http://schemas.openxmlformats.org/officeDocument/2006/relationships/slide" Target="slides/slide49.xml" /><Relationship Id="rId3" Type="http://schemas.openxmlformats.org/officeDocument/2006/relationships/slide" Target="slides/slide1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59" Type="http://schemas.openxmlformats.org/officeDocument/2006/relationships/slide" Target="slides/slide57.xml" /><Relationship Id="rId67" Type="http://schemas.openxmlformats.org/officeDocument/2006/relationships/font" Target="fonts/font1.fntdata" /><Relationship Id="rId124" Type="http://schemas.openxmlformats.org/officeDocument/2006/relationships/presProps" Target="presProps.xml" /><Relationship Id="rId20" Type="http://schemas.openxmlformats.org/officeDocument/2006/relationships/slide" Target="slides/slide18.xml" /><Relationship Id="rId41" Type="http://schemas.openxmlformats.org/officeDocument/2006/relationships/slide" Target="slides/slide39.xml" /><Relationship Id="rId54" Type="http://schemas.openxmlformats.org/officeDocument/2006/relationships/slide" Target="slides/slide52.xml" /><Relationship Id="rId62" Type="http://schemas.openxmlformats.org/officeDocument/2006/relationships/slide" Target="slides/slide60.xml" /><Relationship Id="rId70" Type="http://schemas.openxmlformats.org/officeDocument/2006/relationships/font" Target="fonts/font4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0091"/>
            <a:ext cx="2945658" cy="49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58" cy="49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769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0c152a1f0_0_2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00c152a1f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4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78e9f7f53_0_8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f78e9f7f5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78e9f7f53_0_9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f78e9f7f5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78e9f7f53_0_10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12" name="Google Shape;312;gf78e9f7f5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78e9f7f53_0_1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f78e9f7f5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78e9f7f5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f78e9f7f53_0_11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324" name="Google Shape;324;gf78e9f7f53_0_115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78e9f7f5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f78e9f7f53_0_13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340" name="Google Shape;340;gf78e9f7f53_0_131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78e9f7f5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f78e9f7f53_0_14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48" name="Google Shape;348;gf78e9f7f53_0_14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78e9f7f5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f78e9f7f53_0_14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f78e9f7f53_0_147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f78e9f7f53_0_18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gf78e9f7f5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f78e9f7f5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f78e9f7f53_0_22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405" name="Google Shape;405;gf78e9f7f53_0_225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f7968c3aa3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f7968c3aa3_0_125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12" name="Google Shape;412;gf7968c3aa3_0_1256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0039ddbfe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g10039ddbfe6_0_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419" name="Google Shape;419;g10039ddbfe6_0_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7968c3aa3_0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7968c3aa3_0_153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26" name="Google Shape;426;gf7968c3aa3_0_153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7968c3aa3_0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7968c3aa3_0_153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26" name="Google Shape;426;gf7968c3aa3_0_153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703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0039ddbfe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10039ddbfe6_0_3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434" name="Google Shape;434;g10039ddbfe6_0_3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039ddbfe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10039ddbfe6_0_3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441" name="Google Shape;441;g10039ddbfe6_0_39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0646f03c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100646f03cc_1_7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448" name="Google Shape;448;g100646f03cc_1_76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00646f03c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g100646f03cc_1_8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455" name="Google Shape;455;g100646f03cc_1_83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7968c3aa3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f7968c3aa3_0_98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62" name="Google Shape;462;gf7968c3aa3_0_98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06aad151b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1006aad151b_2_4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1006aad151b_2_4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039ddbfe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10039ddbfe6_0_6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476" name="Google Shape;476;g10039ddbfe6_0_6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071924c1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10071924c10_0_25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512" name="Google Shape;512;g10071924c10_0_259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0039ddbfe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g10039ddbfe6_0_13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519" name="Google Shape;519;g10039ddbfe6_0_137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039ddbfe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g10039ddbfe6_0_12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527" name="Google Shape;527;g10039ddbfe6_0_12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005a5cee2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g1005a5cee2b_0_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546" name="Google Shape;546;g1005a5cee2b_0_1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0039ddbfe6_12_2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g10039ddbfe6_1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039ddbfe6_1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g10039ddbfe6_12_10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g10039ddbfe6_12_10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071924c10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10071924c10_0_32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g10071924c10_0_328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039ddbfe6_12_3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g10039ddbfe6_1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f7968c3aa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f7968c3aa3_0_14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f7968c3aa3_0_14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78e9f7f53_0_8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f78e9f7f5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75986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039ddbfe6_1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g10039ddbfe6_12_8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15" name="Google Shape;615;g10039ddbfe6_12_8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f7968c3aa3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f7968c3aa3_0_70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f7968c3aa3_0_70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039ddbfe6_1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g10039ddbfe6_12_14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7" name="Google Shape;637;g10039ddbfe6_12_141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0039ddbfe6_12_14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g10039ddbfe6_1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0039ddbfe6_1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g10039ddbfe6_12_15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50" name="Google Shape;650;g10039ddbfe6_12_151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0039ddbfe6_1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g10039ddbfe6_14_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g10039ddbfe6_14_5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0039ddbfe6_1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g10039ddbfe6_14_2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685" name="Google Shape;685;g10039ddbfe6_14_21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039ddbfe6_1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1" name="Google Shape;691;g10039ddbfe6_14_3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2" name="Google Shape;692;g10039ddbfe6_14_38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039ddbfe6_14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10039ddbfe6_14_6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06" name="Google Shape;706;g10039ddbfe6_14_6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0039ddbfe6_14_8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g10039ddbfe6_1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0c152a1f0_0_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00c152a1f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527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0039ddbfe6_14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10039ddbfe6_14_8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2" name="Google Shape;732;g10039ddbfe6_14_88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0039ddbfe6_14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g10039ddbfe6_14_9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0" name="Google Shape;740;g10039ddbfe6_14_96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0039ddbfe6_14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10039ddbfe6_14_10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g10039ddbfe6_14_106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0039ddbfe6_0_15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0" name="Google Shape;760;g10039ddbfe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039ddbfe6_14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g10039ddbfe6_14_13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3" name="Google Shape;773;g10039ddbfe6_14_13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0039ddbfe6_14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g10039ddbfe6_14_14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0" name="Google Shape;780;g10039ddbfe6_14_143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10039ddbfe6_14_20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7" name="Google Shape;837;g10039ddbfe6_14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0039ddbfe6_14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g10039ddbfe6_14_2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90420" lvl="0" indent="-20904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50" name="Google Shape;850;g10039ddbfe6_14_21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pt-BR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0071924c1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g10071924c10_0_5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7" name="Google Shape;857;g10071924c10_0_5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039ddbfe6_14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7" name="Google Shape;877;g10039ddbfe6_14_22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8" name="Google Shape;878;g10039ddbfe6_14_228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0c152a1f0_0_1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00c152a1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3582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0039ddbfe6_14_34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4" name="Google Shape;884;g10039ddbfe6_14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0039ddbfe6_14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g10039ddbfe6_14_34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0" name="Google Shape;890;g10039ddbfe6_14_348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f7968c3aa3_0_1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f7968c3aa3_0_180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gf7968c3aa3_0_1809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58" cy="49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577850"/>
            <a:ext cx="5138737" cy="2892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01" name="Google Shape;1001;p10:notes"/>
          <p:cNvSpPr txBox="1">
            <a:spLocks noGrp="1"/>
          </p:cNvSpPr>
          <p:nvPr>
            <p:ph type="body" idx="1"/>
          </p:nvPr>
        </p:nvSpPr>
        <p:spPr>
          <a:xfrm>
            <a:off x="1351667" y="3664481"/>
            <a:ext cx="7439677" cy="34697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0c152a1f0_0_2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00c152a1f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48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0c152a1f0_1_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00c152a1f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67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0c152a1f0_0_1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00c152a1f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20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jp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jp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/>
        </p:nvSpPr>
        <p:spPr>
          <a:xfrm>
            <a:off x="0" y="0"/>
            <a:ext cx="9372600" cy="6856952"/>
          </a:xfrm>
          <a:prstGeom prst="homePlate">
            <a:avLst>
              <a:gd name="adj" fmla="val 38220"/>
            </a:avLst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2" descr="LOGO_VOXPOPULI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8100" y="5684026"/>
            <a:ext cx="2078519" cy="962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2"/>
          <p:cNvCxnSpPr/>
          <p:nvPr/>
        </p:nvCxnSpPr>
        <p:spPr>
          <a:xfrm rot="10800000" flipH="1">
            <a:off x="1074684" y="3596640"/>
            <a:ext cx="7200000" cy="2095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" name="Google Shape;15;p12"/>
          <p:cNvSpPr/>
          <p:nvPr/>
        </p:nvSpPr>
        <p:spPr>
          <a:xfrm rot="10800000">
            <a:off x="11282516" y="-1"/>
            <a:ext cx="909484" cy="1194619"/>
          </a:xfrm>
          <a:prstGeom prst="rtTriangle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rot="-5400000">
            <a:off x="11017045" y="5692877"/>
            <a:ext cx="1283110" cy="1047136"/>
          </a:xfrm>
          <a:prstGeom prst="rtTriangle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1074684" y="2179233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1074684" y="3834576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de título 3">
  <p:cSld name="4_Slide de título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11275989" y="501395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11275989" y="4078715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11274022" y="314343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11274022" y="220819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11274022" y="127291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11274022" y="345058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9"/>
          <p:cNvCxnSpPr/>
          <p:nvPr/>
        </p:nvCxnSpPr>
        <p:spPr>
          <a:xfrm>
            <a:off x="1410745" y="2141006"/>
            <a:ext cx="0" cy="2992445"/>
          </a:xfrm>
          <a:prstGeom prst="straightConnector1">
            <a:avLst/>
          </a:prstGeom>
          <a:noFill/>
          <a:ln w="57150" cap="rnd" cmpd="sng">
            <a:solidFill>
              <a:srgbClr val="063C4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1558702" y="1273175"/>
            <a:ext cx="9487101" cy="47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">
  <p:cSld name="Slide de título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039ddbfe6_14_379"/>
          <p:cNvSpPr txBox="1">
            <a:spLocks noGrp="1"/>
          </p:cNvSpPr>
          <p:nvPr>
            <p:ph type="title"/>
          </p:nvPr>
        </p:nvSpPr>
        <p:spPr>
          <a:xfrm>
            <a:off x="304760" y="337618"/>
            <a:ext cx="107172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384D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10039ddbfe6_14_379"/>
          <p:cNvSpPr txBox="1">
            <a:spLocks noGrp="1"/>
          </p:cNvSpPr>
          <p:nvPr>
            <p:ph type="body" idx="1"/>
          </p:nvPr>
        </p:nvSpPr>
        <p:spPr>
          <a:xfrm>
            <a:off x="304760" y="1272787"/>
            <a:ext cx="107172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g10039ddbfe6_14_379"/>
          <p:cNvSpPr txBox="1">
            <a:spLocks noGrp="1"/>
          </p:cNvSpPr>
          <p:nvPr>
            <p:ph type="ftr" idx="11"/>
          </p:nvPr>
        </p:nvSpPr>
        <p:spPr>
          <a:xfrm>
            <a:off x="304760" y="5955156"/>
            <a:ext cx="79998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g10039ddbfe6_14_379"/>
          <p:cNvSpPr txBox="1">
            <a:spLocks noGrp="1"/>
          </p:cNvSpPr>
          <p:nvPr>
            <p:ph type="sldNum" idx="12"/>
          </p:nvPr>
        </p:nvSpPr>
        <p:spPr>
          <a:xfrm>
            <a:off x="11407548" y="633458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7968c3aa3_0_1817"/>
          <p:cNvSpPr/>
          <p:nvPr/>
        </p:nvSpPr>
        <p:spPr>
          <a:xfrm>
            <a:off x="0" y="0"/>
            <a:ext cx="9372600" cy="6857100"/>
          </a:xfrm>
          <a:prstGeom prst="homePlate">
            <a:avLst>
              <a:gd name="adj" fmla="val 38220"/>
            </a:avLst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f7968c3aa3_0_1817" descr="LOGO_VOXPOPULI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8100" y="5684026"/>
            <a:ext cx="2078518" cy="962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f7968c3aa3_0_1817"/>
          <p:cNvCxnSpPr/>
          <p:nvPr/>
        </p:nvCxnSpPr>
        <p:spPr>
          <a:xfrm rot="10800000" flipH="1">
            <a:off x="1074684" y="3596599"/>
            <a:ext cx="7200000" cy="21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7" name="Google Shape;147;gf7968c3aa3_0_1817"/>
          <p:cNvSpPr/>
          <p:nvPr/>
        </p:nvSpPr>
        <p:spPr>
          <a:xfrm rot="10800000">
            <a:off x="11282400" y="18"/>
            <a:ext cx="909600" cy="1194600"/>
          </a:xfrm>
          <a:prstGeom prst="rtTriangle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f7968c3aa3_0_1817"/>
          <p:cNvSpPr/>
          <p:nvPr/>
        </p:nvSpPr>
        <p:spPr>
          <a:xfrm rot="-5400000">
            <a:off x="11016982" y="5692950"/>
            <a:ext cx="1283100" cy="1047000"/>
          </a:xfrm>
          <a:prstGeom prst="rtTriangle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f7968c3aa3_0_1817"/>
          <p:cNvSpPr txBox="1">
            <a:spLocks noGrp="1"/>
          </p:cNvSpPr>
          <p:nvPr>
            <p:ph type="title"/>
          </p:nvPr>
        </p:nvSpPr>
        <p:spPr>
          <a:xfrm>
            <a:off x="1074684" y="2179233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gf7968c3aa3_0_1817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f7968c3aa3_0_1817"/>
          <p:cNvSpPr txBox="1">
            <a:spLocks noGrp="1"/>
          </p:cNvSpPr>
          <p:nvPr>
            <p:ph type="body" idx="2"/>
          </p:nvPr>
        </p:nvSpPr>
        <p:spPr>
          <a:xfrm>
            <a:off x="1074684" y="3834576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 3">
  <p:cSld name="2_Slide de título 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7968c3aa3_0_1826"/>
          <p:cNvSpPr/>
          <p:nvPr/>
        </p:nvSpPr>
        <p:spPr>
          <a:xfrm>
            <a:off x="11275989" y="501395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f7968c3aa3_0_1826"/>
          <p:cNvSpPr/>
          <p:nvPr/>
        </p:nvSpPr>
        <p:spPr>
          <a:xfrm>
            <a:off x="11275989" y="4078715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f7968c3aa3_0_1826"/>
          <p:cNvSpPr/>
          <p:nvPr/>
        </p:nvSpPr>
        <p:spPr>
          <a:xfrm>
            <a:off x="11274022" y="314343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f7968c3aa3_0_1826"/>
          <p:cNvSpPr/>
          <p:nvPr/>
        </p:nvSpPr>
        <p:spPr>
          <a:xfrm>
            <a:off x="11274022" y="220819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f7968c3aa3_0_1826"/>
          <p:cNvSpPr/>
          <p:nvPr/>
        </p:nvSpPr>
        <p:spPr>
          <a:xfrm>
            <a:off x="11274022" y="127291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gf7968c3aa3_0_1826"/>
          <p:cNvCxnSpPr/>
          <p:nvPr/>
        </p:nvCxnSpPr>
        <p:spPr>
          <a:xfrm>
            <a:off x="431764" y="965969"/>
            <a:ext cx="104379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9" name="Google Shape;159;gf7968c3aa3_0_1826"/>
          <p:cNvSpPr/>
          <p:nvPr/>
        </p:nvSpPr>
        <p:spPr>
          <a:xfrm>
            <a:off x="11274022" y="345058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f7968c3aa3_0_18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f7968c3aa3_0_1826"/>
          <p:cNvSpPr txBox="1"/>
          <p:nvPr/>
        </p:nvSpPr>
        <p:spPr>
          <a:xfrm>
            <a:off x="470545" y="388090"/>
            <a:ext cx="104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</a:pPr>
            <a:r>
              <a:rPr lang="pt-BR"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ESPECIFICAÇÕES TÉCNICAS</a:t>
            </a:r>
            <a:endParaRPr sz="2400" b="0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f7968c3aa3_0_1826"/>
          <p:cNvSpPr txBox="1"/>
          <p:nvPr/>
        </p:nvSpPr>
        <p:spPr>
          <a:xfrm>
            <a:off x="449383" y="2721460"/>
            <a:ext cx="2412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f7968c3aa3_0_1826"/>
          <p:cNvSpPr txBox="1"/>
          <p:nvPr/>
        </p:nvSpPr>
        <p:spPr>
          <a:xfrm>
            <a:off x="5788099" y="2721460"/>
            <a:ext cx="2412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5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Data da coleta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f7968c3aa3_0_1826"/>
          <p:cNvSpPr txBox="1"/>
          <p:nvPr/>
        </p:nvSpPr>
        <p:spPr>
          <a:xfrm>
            <a:off x="8467280" y="2721460"/>
            <a:ext cx="2412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5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Método da coleta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7968c3aa3_0_1826"/>
          <p:cNvSpPr txBox="1"/>
          <p:nvPr/>
        </p:nvSpPr>
        <p:spPr>
          <a:xfrm>
            <a:off x="3144729" y="2721460"/>
            <a:ext cx="2412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Público alvo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f7968c3aa3_0_18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4119" y="1330082"/>
            <a:ext cx="1080001" cy="915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gf7968c3aa3_0_1826"/>
          <p:cNvGrpSpPr/>
          <p:nvPr/>
        </p:nvGrpSpPr>
        <p:grpSpPr>
          <a:xfrm>
            <a:off x="9242114" y="1247698"/>
            <a:ext cx="862373" cy="1080000"/>
            <a:chOff x="486356" y="4153778"/>
            <a:chExt cx="862373" cy="1080000"/>
          </a:xfrm>
        </p:grpSpPr>
        <p:pic>
          <p:nvPicPr>
            <p:cNvPr id="168" name="Google Shape;168;gf7968c3aa3_0_18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6356" y="4153778"/>
              <a:ext cx="862373" cy="108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9" name="Google Shape;169;gf7968c3aa3_0_1826"/>
            <p:cNvGrpSpPr/>
            <p:nvPr/>
          </p:nvGrpSpPr>
          <p:grpSpPr>
            <a:xfrm>
              <a:off x="698241" y="4407973"/>
              <a:ext cx="439657" cy="111354"/>
              <a:chOff x="698241" y="4407973"/>
              <a:chExt cx="439657" cy="111354"/>
            </a:xfrm>
          </p:grpSpPr>
          <p:sp>
            <p:nvSpPr>
              <p:cNvPr id="170" name="Google Shape;170;gf7968c3aa3_0_1826"/>
              <p:cNvSpPr/>
              <p:nvPr/>
            </p:nvSpPr>
            <p:spPr>
              <a:xfrm>
                <a:off x="698241" y="4407973"/>
                <a:ext cx="108000" cy="1080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1" name="Google Shape;171;gf7968c3aa3_0_1826"/>
              <p:cNvCxnSpPr/>
              <p:nvPr/>
            </p:nvCxnSpPr>
            <p:spPr>
              <a:xfrm>
                <a:off x="957898" y="4415035"/>
                <a:ext cx="1800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gf7968c3aa3_0_1826"/>
              <p:cNvCxnSpPr/>
              <p:nvPr/>
            </p:nvCxnSpPr>
            <p:spPr>
              <a:xfrm>
                <a:off x="957898" y="4519327"/>
                <a:ext cx="1800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" name="Google Shape;173;gf7968c3aa3_0_1826"/>
            <p:cNvGrpSpPr/>
            <p:nvPr/>
          </p:nvGrpSpPr>
          <p:grpSpPr>
            <a:xfrm>
              <a:off x="697776" y="4721553"/>
              <a:ext cx="439657" cy="111354"/>
              <a:chOff x="698241" y="4407973"/>
              <a:chExt cx="439657" cy="111354"/>
            </a:xfrm>
          </p:grpSpPr>
          <p:sp>
            <p:nvSpPr>
              <p:cNvPr id="174" name="Google Shape;174;gf7968c3aa3_0_1826"/>
              <p:cNvSpPr/>
              <p:nvPr/>
            </p:nvSpPr>
            <p:spPr>
              <a:xfrm>
                <a:off x="698241" y="4407973"/>
                <a:ext cx="108000" cy="1080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5" name="Google Shape;175;gf7968c3aa3_0_1826"/>
              <p:cNvCxnSpPr/>
              <p:nvPr/>
            </p:nvCxnSpPr>
            <p:spPr>
              <a:xfrm>
                <a:off x="957898" y="4415035"/>
                <a:ext cx="1800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gf7968c3aa3_0_1826"/>
              <p:cNvCxnSpPr/>
              <p:nvPr/>
            </p:nvCxnSpPr>
            <p:spPr>
              <a:xfrm>
                <a:off x="957898" y="4519327"/>
                <a:ext cx="1800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7" name="Google Shape;177;gf7968c3aa3_0_1826"/>
          <p:cNvGrpSpPr/>
          <p:nvPr/>
        </p:nvGrpSpPr>
        <p:grpSpPr>
          <a:xfrm>
            <a:off x="3690462" y="1330082"/>
            <a:ext cx="1320577" cy="915233"/>
            <a:chOff x="3658322" y="1210508"/>
            <a:chExt cx="1320577" cy="915233"/>
          </a:xfrm>
        </p:grpSpPr>
        <p:pic>
          <p:nvPicPr>
            <p:cNvPr id="178" name="Google Shape;178;gf7968c3aa3_0_18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58322" y="1210508"/>
              <a:ext cx="1320577" cy="90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gf7968c3aa3_0_18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32690" y="1228243"/>
              <a:ext cx="899999" cy="8974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oogle Shape;180;gf7968c3aa3_0_1826"/>
          <p:cNvGrpSpPr/>
          <p:nvPr/>
        </p:nvGrpSpPr>
        <p:grpSpPr>
          <a:xfrm>
            <a:off x="1021420" y="1153714"/>
            <a:ext cx="1267968" cy="1267968"/>
            <a:chOff x="1014211" y="1017848"/>
            <a:chExt cx="1267968" cy="1267968"/>
          </a:xfrm>
        </p:grpSpPr>
        <p:pic>
          <p:nvPicPr>
            <p:cNvPr id="181" name="Google Shape;181;gf7968c3aa3_0_18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4211" y="1017848"/>
              <a:ext cx="1267968" cy="126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f7968c3aa3_0_1826"/>
            <p:cNvSpPr/>
            <p:nvPr/>
          </p:nvSpPr>
          <p:spPr>
            <a:xfrm>
              <a:off x="1146411" y="1224156"/>
              <a:ext cx="936000" cy="936000"/>
            </a:xfrm>
            <a:prstGeom prst="donut">
              <a:avLst>
                <a:gd name="adj" fmla="val 14355"/>
              </a:avLst>
            </a:prstGeom>
            <a:solidFill>
              <a:srgbClr val="063C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f7968c3aa3_0_1826"/>
            <p:cNvSpPr/>
            <p:nvPr/>
          </p:nvSpPr>
          <p:spPr>
            <a:xfrm>
              <a:off x="1351127" y="1420655"/>
              <a:ext cx="540000" cy="540000"/>
            </a:xfrm>
            <a:prstGeom prst="donut">
              <a:avLst>
                <a:gd name="adj" fmla="val 22893"/>
              </a:avLst>
            </a:prstGeom>
            <a:solidFill>
              <a:srgbClr val="063C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f7968c3aa3_0_1826"/>
            <p:cNvSpPr/>
            <p:nvPr/>
          </p:nvSpPr>
          <p:spPr>
            <a:xfrm>
              <a:off x="1555467" y="1623687"/>
              <a:ext cx="144000" cy="144000"/>
            </a:xfrm>
            <a:prstGeom prst="ellipse">
              <a:avLst/>
            </a:prstGeom>
            <a:solidFill>
              <a:srgbClr val="063C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gf7968c3aa3_0_1826"/>
          <p:cNvSpPr txBox="1">
            <a:spLocks noGrp="1"/>
          </p:cNvSpPr>
          <p:nvPr>
            <p:ph type="body" idx="1"/>
          </p:nvPr>
        </p:nvSpPr>
        <p:spPr>
          <a:xfrm>
            <a:off x="449404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gf7968c3aa3_0_1826"/>
          <p:cNvSpPr txBox="1">
            <a:spLocks noGrp="1"/>
          </p:cNvSpPr>
          <p:nvPr>
            <p:ph type="body" idx="2"/>
          </p:nvPr>
        </p:nvSpPr>
        <p:spPr>
          <a:xfrm>
            <a:off x="3144750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gf7968c3aa3_0_1826"/>
          <p:cNvSpPr txBox="1">
            <a:spLocks noGrp="1"/>
          </p:cNvSpPr>
          <p:nvPr>
            <p:ph type="body" idx="3"/>
          </p:nvPr>
        </p:nvSpPr>
        <p:spPr>
          <a:xfrm>
            <a:off x="5788119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gf7968c3aa3_0_1826"/>
          <p:cNvSpPr txBox="1">
            <a:spLocks noGrp="1"/>
          </p:cNvSpPr>
          <p:nvPr>
            <p:ph type="body" idx="4"/>
          </p:nvPr>
        </p:nvSpPr>
        <p:spPr>
          <a:xfrm>
            <a:off x="8467300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ide de título 3">
  <p:cSld name="5_Slide de título 3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7968c3aa3_0_1863"/>
          <p:cNvSpPr/>
          <p:nvPr/>
        </p:nvSpPr>
        <p:spPr>
          <a:xfrm>
            <a:off x="11275989" y="501395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f7968c3aa3_0_1863"/>
          <p:cNvSpPr/>
          <p:nvPr/>
        </p:nvSpPr>
        <p:spPr>
          <a:xfrm>
            <a:off x="11275989" y="4078715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f7968c3aa3_0_1863"/>
          <p:cNvSpPr/>
          <p:nvPr/>
        </p:nvSpPr>
        <p:spPr>
          <a:xfrm>
            <a:off x="11274022" y="314343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f7968c3aa3_0_1863"/>
          <p:cNvSpPr/>
          <p:nvPr/>
        </p:nvSpPr>
        <p:spPr>
          <a:xfrm>
            <a:off x="11274022" y="220819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f7968c3aa3_0_1863"/>
          <p:cNvSpPr/>
          <p:nvPr/>
        </p:nvSpPr>
        <p:spPr>
          <a:xfrm>
            <a:off x="11274022" y="127291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gf7968c3aa3_0_1863"/>
          <p:cNvCxnSpPr/>
          <p:nvPr/>
        </p:nvCxnSpPr>
        <p:spPr>
          <a:xfrm>
            <a:off x="431764" y="965969"/>
            <a:ext cx="104379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6" name="Google Shape;196;gf7968c3aa3_0_1863"/>
          <p:cNvSpPr/>
          <p:nvPr/>
        </p:nvSpPr>
        <p:spPr>
          <a:xfrm>
            <a:off x="11274022" y="345058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f7968c3aa3_0_18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f7968c3aa3_0_1863"/>
          <p:cNvSpPr txBox="1"/>
          <p:nvPr/>
        </p:nvSpPr>
        <p:spPr>
          <a:xfrm>
            <a:off x="1054646" y="1283202"/>
            <a:ext cx="28689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Número de entrevistas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f7968c3aa3_0_1863"/>
          <p:cNvSpPr txBox="1"/>
          <p:nvPr/>
        </p:nvSpPr>
        <p:spPr>
          <a:xfrm>
            <a:off x="1061774" y="2724529"/>
            <a:ext cx="28689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Margem de erro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f7968c3aa3_0_1863"/>
          <p:cNvSpPr txBox="1"/>
          <p:nvPr/>
        </p:nvSpPr>
        <p:spPr>
          <a:xfrm>
            <a:off x="1061774" y="4162162"/>
            <a:ext cx="28689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Intervalo de confiança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f7968c3aa3_0_1863"/>
          <p:cNvSpPr txBox="1"/>
          <p:nvPr/>
        </p:nvSpPr>
        <p:spPr>
          <a:xfrm>
            <a:off x="1075422" y="5607185"/>
            <a:ext cx="28689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Abrangência geográfica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f7968c3aa3_0_1863"/>
          <p:cNvSpPr txBox="1">
            <a:spLocks noGrp="1"/>
          </p:cNvSpPr>
          <p:nvPr>
            <p:ph type="body" idx="1"/>
          </p:nvPr>
        </p:nvSpPr>
        <p:spPr>
          <a:xfrm>
            <a:off x="1067755" y="1691761"/>
            <a:ext cx="9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gf7968c3aa3_0_1863"/>
          <p:cNvSpPr txBox="1">
            <a:spLocks noGrp="1"/>
          </p:cNvSpPr>
          <p:nvPr>
            <p:ph type="body" idx="2"/>
          </p:nvPr>
        </p:nvSpPr>
        <p:spPr>
          <a:xfrm>
            <a:off x="1075422" y="3141762"/>
            <a:ext cx="9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gf7968c3aa3_0_1863"/>
          <p:cNvSpPr txBox="1">
            <a:spLocks noGrp="1"/>
          </p:cNvSpPr>
          <p:nvPr>
            <p:ph type="body" idx="3"/>
          </p:nvPr>
        </p:nvSpPr>
        <p:spPr>
          <a:xfrm>
            <a:off x="1064255" y="4591868"/>
            <a:ext cx="9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gf7968c3aa3_0_1863"/>
          <p:cNvSpPr txBox="1">
            <a:spLocks noGrp="1"/>
          </p:cNvSpPr>
          <p:nvPr>
            <p:ph type="body" idx="4"/>
          </p:nvPr>
        </p:nvSpPr>
        <p:spPr>
          <a:xfrm>
            <a:off x="1068294" y="6021907"/>
            <a:ext cx="9648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gf7968c3aa3_0_1863"/>
          <p:cNvSpPr txBox="1"/>
          <p:nvPr/>
        </p:nvSpPr>
        <p:spPr>
          <a:xfrm>
            <a:off x="470545" y="388090"/>
            <a:ext cx="104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</a:pPr>
            <a:r>
              <a:rPr lang="pt-BR"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AMOSTRA</a:t>
            </a:r>
            <a:endParaRPr sz="2400" b="0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ide de título 3">
  <p:cSld name="6_Slide de título 3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7968c3aa3_0_1881"/>
          <p:cNvSpPr/>
          <p:nvPr/>
        </p:nvSpPr>
        <p:spPr>
          <a:xfrm>
            <a:off x="11275989" y="501395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f7968c3aa3_0_1881"/>
          <p:cNvSpPr/>
          <p:nvPr/>
        </p:nvSpPr>
        <p:spPr>
          <a:xfrm>
            <a:off x="11275989" y="4078715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f7968c3aa3_0_1881"/>
          <p:cNvSpPr/>
          <p:nvPr/>
        </p:nvSpPr>
        <p:spPr>
          <a:xfrm>
            <a:off x="11274022" y="314343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f7968c3aa3_0_1881"/>
          <p:cNvSpPr/>
          <p:nvPr/>
        </p:nvSpPr>
        <p:spPr>
          <a:xfrm>
            <a:off x="11274022" y="220819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f7968c3aa3_0_1881"/>
          <p:cNvSpPr/>
          <p:nvPr/>
        </p:nvSpPr>
        <p:spPr>
          <a:xfrm>
            <a:off x="11274022" y="127291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gf7968c3aa3_0_1881"/>
          <p:cNvCxnSpPr/>
          <p:nvPr/>
        </p:nvCxnSpPr>
        <p:spPr>
          <a:xfrm>
            <a:off x="431764" y="965969"/>
            <a:ext cx="104379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4" name="Google Shape;214;gf7968c3aa3_0_1881"/>
          <p:cNvSpPr/>
          <p:nvPr/>
        </p:nvSpPr>
        <p:spPr>
          <a:xfrm>
            <a:off x="11274022" y="345058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f7968c3aa3_0_18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f7968c3aa3_0_1881"/>
          <p:cNvSpPr txBox="1">
            <a:spLocks noGrp="1"/>
          </p:cNvSpPr>
          <p:nvPr>
            <p:ph type="body" idx="1"/>
          </p:nvPr>
        </p:nvSpPr>
        <p:spPr>
          <a:xfrm>
            <a:off x="478582" y="347098"/>
            <a:ext cx="10390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de título 3">
  <p:cSld name="3_Slide de título 3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7968c3aa3_0_1891"/>
          <p:cNvSpPr/>
          <p:nvPr/>
        </p:nvSpPr>
        <p:spPr>
          <a:xfrm>
            <a:off x="11275989" y="501395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f7968c3aa3_0_1891"/>
          <p:cNvSpPr/>
          <p:nvPr/>
        </p:nvSpPr>
        <p:spPr>
          <a:xfrm>
            <a:off x="11275989" y="4078715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f7968c3aa3_0_1891"/>
          <p:cNvSpPr/>
          <p:nvPr/>
        </p:nvSpPr>
        <p:spPr>
          <a:xfrm>
            <a:off x="11274022" y="314343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f7968c3aa3_0_1891"/>
          <p:cNvSpPr/>
          <p:nvPr/>
        </p:nvSpPr>
        <p:spPr>
          <a:xfrm>
            <a:off x="11274022" y="220819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f7968c3aa3_0_1891"/>
          <p:cNvSpPr/>
          <p:nvPr/>
        </p:nvSpPr>
        <p:spPr>
          <a:xfrm>
            <a:off x="11274022" y="127291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gf7968c3aa3_0_1891"/>
          <p:cNvCxnSpPr/>
          <p:nvPr/>
        </p:nvCxnSpPr>
        <p:spPr>
          <a:xfrm>
            <a:off x="431764" y="965969"/>
            <a:ext cx="104379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4" name="Google Shape;224;gf7968c3aa3_0_1891"/>
          <p:cNvSpPr/>
          <p:nvPr/>
        </p:nvSpPr>
        <p:spPr>
          <a:xfrm>
            <a:off x="11274022" y="345058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f7968c3aa3_0_18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f7968c3aa3_0_1891"/>
          <p:cNvSpPr/>
          <p:nvPr/>
        </p:nvSpPr>
        <p:spPr>
          <a:xfrm>
            <a:off x="607166" y="1256311"/>
            <a:ext cx="9840000" cy="46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• A resposta "outros", que pode ser encontrada no relatório, refere-se ao total de respostas que obtiveram índices muito baixos de citação e, que, portanto, não serão considerados para efeito de análise.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D384D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• Os gráficos, por vezes, poderão fechar em mais (ou menos) de 100% devido ao arredondamento dos números no processamento dos resultados.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D384D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• Categorias que apresentam 0% significam que o percentual de respostas é inferior a 0,5% do total de respostas da tabela.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f7968c3aa3_0_1891"/>
          <p:cNvSpPr txBox="1"/>
          <p:nvPr/>
        </p:nvSpPr>
        <p:spPr>
          <a:xfrm>
            <a:off x="470545" y="388090"/>
            <a:ext cx="104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</a:pPr>
            <a:r>
              <a:rPr lang="pt-BR"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NOTA</a:t>
            </a:r>
            <a:endParaRPr sz="2400" b="0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lide de título 3">
  <p:cSld name="7_Slide de título 3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7968c3aa3_0_1902"/>
          <p:cNvSpPr/>
          <p:nvPr/>
        </p:nvSpPr>
        <p:spPr>
          <a:xfrm>
            <a:off x="11275989" y="501395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f7968c3aa3_0_1902"/>
          <p:cNvSpPr/>
          <p:nvPr/>
        </p:nvSpPr>
        <p:spPr>
          <a:xfrm>
            <a:off x="11275989" y="4078715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f7968c3aa3_0_1902"/>
          <p:cNvSpPr/>
          <p:nvPr/>
        </p:nvSpPr>
        <p:spPr>
          <a:xfrm>
            <a:off x="11274022" y="314343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f7968c3aa3_0_1902"/>
          <p:cNvSpPr/>
          <p:nvPr/>
        </p:nvSpPr>
        <p:spPr>
          <a:xfrm>
            <a:off x="11274022" y="220819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f7968c3aa3_0_1902"/>
          <p:cNvSpPr/>
          <p:nvPr/>
        </p:nvSpPr>
        <p:spPr>
          <a:xfrm>
            <a:off x="11274022" y="127291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gf7968c3aa3_0_1902"/>
          <p:cNvCxnSpPr/>
          <p:nvPr/>
        </p:nvCxnSpPr>
        <p:spPr>
          <a:xfrm>
            <a:off x="431764" y="965969"/>
            <a:ext cx="104379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5" name="Google Shape;235;gf7968c3aa3_0_1902"/>
          <p:cNvSpPr/>
          <p:nvPr/>
        </p:nvSpPr>
        <p:spPr>
          <a:xfrm>
            <a:off x="11274022" y="345058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f7968c3aa3_0_19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f7968c3aa3_0_1902"/>
          <p:cNvSpPr txBox="1">
            <a:spLocks noGrp="1"/>
          </p:cNvSpPr>
          <p:nvPr>
            <p:ph type="body" idx="1"/>
          </p:nvPr>
        </p:nvSpPr>
        <p:spPr>
          <a:xfrm>
            <a:off x="478582" y="347098"/>
            <a:ext cx="104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gf7968c3aa3_0_1902"/>
          <p:cNvSpPr txBox="1">
            <a:spLocks noGrp="1"/>
          </p:cNvSpPr>
          <p:nvPr>
            <p:ph type="body" idx="2"/>
          </p:nvPr>
        </p:nvSpPr>
        <p:spPr>
          <a:xfrm>
            <a:off x="478582" y="1272916"/>
            <a:ext cx="10440000" cy="5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 1">
  <p:cSld name="1_Slide de título 1">
    <p:bg>
      <p:bgPr>
        <a:solidFill>
          <a:srgbClr val="003B4A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7968c3aa3_0_1913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gf7968c3aa3_0_1913"/>
          <p:cNvSpPr/>
          <p:nvPr/>
        </p:nvSpPr>
        <p:spPr>
          <a:xfrm>
            <a:off x="11275989" y="5013956"/>
            <a:ext cx="5847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f7968c3aa3_0_1913"/>
          <p:cNvSpPr/>
          <p:nvPr/>
        </p:nvSpPr>
        <p:spPr>
          <a:xfrm>
            <a:off x="11275989" y="4078715"/>
            <a:ext cx="5847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f7968c3aa3_0_1913"/>
          <p:cNvSpPr/>
          <p:nvPr/>
        </p:nvSpPr>
        <p:spPr>
          <a:xfrm>
            <a:off x="11274022" y="3143434"/>
            <a:ext cx="5847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f7968c3aa3_0_1913"/>
          <p:cNvSpPr/>
          <p:nvPr/>
        </p:nvSpPr>
        <p:spPr>
          <a:xfrm>
            <a:off x="11274022" y="2208194"/>
            <a:ext cx="5847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f7968c3aa3_0_1913"/>
          <p:cNvSpPr/>
          <p:nvPr/>
        </p:nvSpPr>
        <p:spPr>
          <a:xfrm>
            <a:off x="11274022" y="1272916"/>
            <a:ext cx="5847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f7968c3aa3_0_1913"/>
          <p:cNvSpPr/>
          <p:nvPr/>
        </p:nvSpPr>
        <p:spPr>
          <a:xfrm>
            <a:off x="11274022" y="345058"/>
            <a:ext cx="5847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f7968c3aa3_0_1913"/>
          <p:cNvSpPr/>
          <p:nvPr/>
        </p:nvSpPr>
        <p:spPr>
          <a:xfrm>
            <a:off x="11306798" y="5806058"/>
            <a:ext cx="551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3B4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8" name="Google Shape;248;gf7968c3aa3_0_1913"/>
          <p:cNvPicPr preferRelativeResize="0"/>
          <p:nvPr/>
        </p:nvPicPr>
        <p:blipFill rotWithShape="1">
          <a:blip r:embed="rId2">
            <a:alphaModFix/>
          </a:blip>
          <a:srcRect l="23505" t="19256" r="29484" b="37904"/>
          <a:stretch/>
        </p:blipFill>
        <p:spPr>
          <a:xfrm>
            <a:off x="11274022" y="5817380"/>
            <a:ext cx="576064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de título 3">
  <p:cSld name="4_Slide de título 3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7968c3aa3_0_1923"/>
          <p:cNvSpPr/>
          <p:nvPr/>
        </p:nvSpPr>
        <p:spPr>
          <a:xfrm>
            <a:off x="11275989" y="501395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f7968c3aa3_0_1923"/>
          <p:cNvSpPr/>
          <p:nvPr/>
        </p:nvSpPr>
        <p:spPr>
          <a:xfrm>
            <a:off x="11275989" y="4078715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7968c3aa3_0_1923"/>
          <p:cNvSpPr/>
          <p:nvPr/>
        </p:nvSpPr>
        <p:spPr>
          <a:xfrm>
            <a:off x="11274022" y="314343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f7968c3aa3_0_1923"/>
          <p:cNvSpPr/>
          <p:nvPr/>
        </p:nvSpPr>
        <p:spPr>
          <a:xfrm>
            <a:off x="11274022" y="2208194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f7968c3aa3_0_1923"/>
          <p:cNvSpPr/>
          <p:nvPr/>
        </p:nvSpPr>
        <p:spPr>
          <a:xfrm>
            <a:off x="11274022" y="1272916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f7968c3aa3_0_1923"/>
          <p:cNvSpPr/>
          <p:nvPr/>
        </p:nvSpPr>
        <p:spPr>
          <a:xfrm>
            <a:off x="11274022" y="345058"/>
            <a:ext cx="584700" cy="5469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f7968c3aa3_0_19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f7968c3aa3_0_1923"/>
          <p:cNvCxnSpPr/>
          <p:nvPr/>
        </p:nvCxnSpPr>
        <p:spPr>
          <a:xfrm>
            <a:off x="1410745" y="2141006"/>
            <a:ext cx="0" cy="2992500"/>
          </a:xfrm>
          <a:prstGeom prst="straightConnector1">
            <a:avLst/>
          </a:prstGeom>
          <a:noFill/>
          <a:ln w="57150" cap="rnd" cmpd="sng">
            <a:solidFill>
              <a:srgbClr val="063C4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8" name="Google Shape;258;gf7968c3aa3_0_1923"/>
          <p:cNvSpPr txBox="1">
            <a:spLocks noGrp="1"/>
          </p:cNvSpPr>
          <p:nvPr>
            <p:ph type="body" idx="1"/>
          </p:nvPr>
        </p:nvSpPr>
        <p:spPr>
          <a:xfrm>
            <a:off x="1558702" y="1273175"/>
            <a:ext cx="9487200" cy="4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 3">
  <p:cSld name="2_Slide de título 3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/>
          <p:nvPr/>
        </p:nvSpPr>
        <p:spPr>
          <a:xfrm>
            <a:off x="11275989" y="501395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11275989" y="4078715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11274022" y="314343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11274022" y="220819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11274022" y="127291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26;p13"/>
          <p:cNvCxnSpPr/>
          <p:nvPr/>
        </p:nvCxnSpPr>
        <p:spPr>
          <a:xfrm>
            <a:off x="431764" y="965969"/>
            <a:ext cx="10437759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" name="Google Shape;27;p13"/>
          <p:cNvSpPr/>
          <p:nvPr/>
        </p:nvSpPr>
        <p:spPr>
          <a:xfrm>
            <a:off x="11274022" y="345058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/>
          <p:nvPr/>
        </p:nvSpPr>
        <p:spPr>
          <a:xfrm>
            <a:off x="470545" y="388090"/>
            <a:ext cx="104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</a:pPr>
            <a:r>
              <a:rPr lang="pt-BR"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ESPECIFICAÇÕES TÉCNICAS</a:t>
            </a:r>
            <a:endParaRPr sz="2400" b="0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3"/>
          <p:cNvSpPr txBox="1"/>
          <p:nvPr/>
        </p:nvSpPr>
        <p:spPr>
          <a:xfrm>
            <a:off x="449383" y="2721460"/>
            <a:ext cx="2412042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3"/>
          <p:cNvSpPr txBox="1"/>
          <p:nvPr/>
        </p:nvSpPr>
        <p:spPr>
          <a:xfrm>
            <a:off x="5788099" y="2721460"/>
            <a:ext cx="2412041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5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Data da coleta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3"/>
          <p:cNvSpPr txBox="1"/>
          <p:nvPr/>
        </p:nvSpPr>
        <p:spPr>
          <a:xfrm>
            <a:off x="8467280" y="2721460"/>
            <a:ext cx="2412041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5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Método da coleta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3"/>
          <p:cNvSpPr txBox="1"/>
          <p:nvPr/>
        </p:nvSpPr>
        <p:spPr>
          <a:xfrm>
            <a:off x="3144729" y="2721460"/>
            <a:ext cx="2412042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Público alvo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4119" y="1330082"/>
            <a:ext cx="1080000" cy="915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13"/>
          <p:cNvGrpSpPr/>
          <p:nvPr/>
        </p:nvGrpSpPr>
        <p:grpSpPr>
          <a:xfrm>
            <a:off x="9242114" y="1247698"/>
            <a:ext cx="862373" cy="1080000"/>
            <a:chOff x="486356" y="4153778"/>
            <a:chExt cx="862373" cy="1080000"/>
          </a:xfrm>
        </p:grpSpPr>
        <p:pic>
          <p:nvPicPr>
            <p:cNvPr id="36" name="Google Shape;3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6356" y="4153778"/>
              <a:ext cx="862373" cy="108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" name="Google Shape;37;p13"/>
            <p:cNvGrpSpPr/>
            <p:nvPr/>
          </p:nvGrpSpPr>
          <p:grpSpPr>
            <a:xfrm>
              <a:off x="698241" y="4407973"/>
              <a:ext cx="439657" cy="111354"/>
              <a:chOff x="698241" y="4407973"/>
              <a:chExt cx="439657" cy="111354"/>
            </a:xfrm>
          </p:grpSpPr>
          <p:sp>
            <p:nvSpPr>
              <p:cNvPr id="38" name="Google Shape;38;p13"/>
              <p:cNvSpPr/>
              <p:nvPr/>
            </p:nvSpPr>
            <p:spPr>
              <a:xfrm>
                <a:off x="698241" y="4407973"/>
                <a:ext cx="108000" cy="1080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9" name="Google Shape;39;p13"/>
              <p:cNvCxnSpPr/>
              <p:nvPr/>
            </p:nvCxnSpPr>
            <p:spPr>
              <a:xfrm>
                <a:off x="957898" y="4415035"/>
                <a:ext cx="1800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13"/>
              <p:cNvCxnSpPr/>
              <p:nvPr/>
            </p:nvCxnSpPr>
            <p:spPr>
              <a:xfrm>
                <a:off x="957898" y="4519327"/>
                <a:ext cx="1800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1" name="Google Shape;41;p13"/>
            <p:cNvGrpSpPr/>
            <p:nvPr/>
          </p:nvGrpSpPr>
          <p:grpSpPr>
            <a:xfrm>
              <a:off x="697776" y="4721553"/>
              <a:ext cx="439657" cy="111354"/>
              <a:chOff x="698241" y="4407973"/>
              <a:chExt cx="439657" cy="111354"/>
            </a:xfrm>
          </p:grpSpPr>
          <p:sp>
            <p:nvSpPr>
              <p:cNvPr id="42" name="Google Shape;42;p13"/>
              <p:cNvSpPr/>
              <p:nvPr/>
            </p:nvSpPr>
            <p:spPr>
              <a:xfrm>
                <a:off x="698241" y="4407973"/>
                <a:ext cx="108000" cy="1080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" name="Google Shape;43;p13"/>
              <p:cNvCxnSpPr/>
              <p:nvPr/>
            </p:nvCxnSpPr>
            <p:spPr>
              <a:xfrm>
                <a:off x="957898" y="4415035"/>
                <a:ext cx="1800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3"/>
              <p:cNvCxnSpPr/>
              <p:nvPr/>
            </p:nvCxnSpPr>
            <p:spPr>
              <a:xfrm>
                <a:off x="957898" y="4519327"/>
                <a:ext cx="1800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063C4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5" name="Google Shape;45;p13"/>
          <p:cNvGrpSpPr/>
          <p:nvPr/>
        </p:nvGrpSpPr>
        <p:grpSpPr>
          <a:xfrm>
            <a:off x="3690462" y="1330082"/>
            <a:ext cx="1320577" cy="915232"/>
            <a:chOff x="3658322" y="1210508"/>
            <a:chExt cx="1320577" cy="915232"/>
          </a:xfrm>
        </p:grpSpPr>
        <p:pic>
          <p:nvPicPr>
            <p:cNvPr id="46" name="Google Shape;46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58322" y="1210508"/>
              <a:ext cx="1320577" cy="90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32690" y="1228243"/>
              <a:ext cx="900000" cy="8974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48;p13"/>
          <p:cNvGrpSpPr/>
          <p:nvPr/>
        </p:nvGrpSpPr>
        <p:grpSpPr>
          <a:xfrm>
            <a:off x="1021420" y="1153714"/>
            <a:ext cx="1267968" cy="1267968"/>
            <a:chOff x="1014211" y="1017848"/>
            <a:chExt cx="1267968" cy="1267968"/>
          </a:xfrm>
        </p:grpSpPr>
        <p:pic>
          <p:nvPicPr>
            <p:cNvPr id="49" name="Google Shape;4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4211" y="1017848"/>
              <a:ext cx="1267968" cy="126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13"/>
            <p:cNvSpPr/>
            <p:nvPr/>
          </p:nvSpPr>
          <p:spPr>
            <a:xfrm>
              <a:off x="1146411" y="1224156"/>
              <a:ext cx="936000" cy="936000"/>
            </a:xfrm>
            <a:prstGeom prst="donut">
              <a:avLst>
                <a:gd name="adj" fmla="val 14355"/>
              </a:avLst>
            </a:prstGeom>
            <a:solidFill>
              <a:srgbClr val="063C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1351127" y="1420655"/>
              <a:ext cx="540000" cy="540000"/>
            </a:xfrm>
            <a:prstGeom prst="donut">
              <a:avLst>
                <a:gd name="adj" fmla="val 22893"/>
              </a:avLst>
            </a:prstGeom>
            <a:solidFill>
              <a:srgbClr val="063C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1555467" y="1623687"/>
              <a:ext cx="144000" cy="144000"/>
            </a:xfrm>
            <a:prstGeom prst="ellipse">
              <a:avLst/>
            </a:prstGeom>
            <a:solidFill>
              <a:srgbClr val="063C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49404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144750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5788119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8467300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Layout Personalizado">
  <p:cSld name="2_Layout Personalizado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7968c3aa3_0_1933"/>
          <p:cNvSpPr txBox="1"/>
          <p:nvPr/>
        </p:nvSpPr>
        <p:spPr>
          <a:xfrm>
            <a:off x="11336338" y="6492875"/>
            <a:ext cx="67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f7968c3aa3_0_19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gf7968c3aa3_0_1933"/>
          <p:cNvCxnSpPr/>
          <p:nvPr/>
        </p:nvCxnSpPr>
        <p:spPr>
          <a:xfrm>
            <a:off x="431764" y="965969"/>
            <a:ext cx="104379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3" name="Google Shape;263;gf7968c3aa3_0_1933"/>
          <p:cNvSpPr txBox="1">
            <a:spLocks noGrp="1"/>
          </p:cNvSpPr>
          <p:nvPr>
            <p:ph type="title"/>
          </p:nvPr>
        </p:nvSpPr>
        <p:spPr>
          <a:xfrm>
            <a:off x="457002" y="261442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gf7968c3aa3_0_1933"/>
          <p:cNvSpPr txBox="1">
            <a:spLocks noGrp="1"/>
          </p:cNvSpPr>
          <p:nvPr>
            <p:ph type="body" idx="1"/>
          </p:nvPr>
        </p:nvSpPr>
        <p:spPr>
          <a:xfrm>
            <a:off x="424954" y="5905394"/>
            <a:ext cx="324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Calibri"/>
              <a:buNone/>
              <a:defRPr sz="11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gf7968c3aa3_0_1933"/>
          <p:cNvSpPr txBox="1">
            <a:spLocks noGrp="1"/>
          </p:cNvSpPr>
          <p:nvPr>
            <p:ph type="body" idx="2"/>
          </p:nvPr>
        </p:nvSpPr>
        <p:spPr>
          <a:xfrm>
            <a:off x="424954" y="6204875"/>
            <a:ext cx="1044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gf7968c3aa3_0_1933"/>
          <p:cNvSpPr txBox="1">
            <a:spLocks noGrp="1"/>
          </p:cNvSpPr>
          <p:nvPr>
            <p:ph type="body" idx="3"/>
          </p:nvPr>
        </p:nvSpPr>
        <p:spPr>
          <a:xfrm>
            <a:off x="457002" y="649449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">
  <p:cSld name="Slide de título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7968c3aa3_0_1942"/>
          <p:cNvSpPr txBox="1">
            <a:spLocks noGrp="1"/>
          </p:cNvSpPr>
          <p:nvPr>
            <p:ph type="title"/>
          </p:nvPr>
        </p:nvSpPr>
        <p:spPr>
          <a:xfrm>
            <a:off x="304760" y="337618"/>
            <a:ext cx="107172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384D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gf7968c3aa3_0_1942"/>
          <p:cNvSpPr txBox="1">
            <a:spLocks noGrp="1"/>
          </p:cNvSpPr>
          <p:nvPr>
            <p:ph type="body" idx="1"/>
          </p:nvPr>
        </p:nvSpPr>
        <p:spPr>
          <a:xfrm>
            <a:off x="304760" y="1272787"/>
            <a:ext cx="107172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gf7968c3aa3_0_1942"/>
          <p:cNvSpPr txBox="1">
            <a:spLocks noGrp="1"/>
          </p:cNvSpPr>
          <p:nvPr>
            <p:ph type="ftr" idx="11"/>
          </p:nvPr>
        </p:nvSpPr>
        <p:spPr>
          <a:xfrm>
            <a:off x="304760" y="5955156"/>
            <a:ext cx="79998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gf7968c3aa3_0_1942"/>
          <p:cNvSpPr txBox="1">
            <a:spLocks noGrp="1"/>
          </p:cNvSpPr>
          <p:nvPr>
            <p:ph type="sldNum" idx="12"/>
          </p:nvPr>
        </p:nvSpPr>
        <p:spPr>
          <a:xfrm>
            <a:off x="11407548" y="633458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ide de título 3">
  <p:cSld name="6_Slide de título 3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11275989" y="501395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11275989" y="4078715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11274022" y="314343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11274022" y="220819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11274022" y="127291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15"/>
          <p:cNvCxnSpPr/>
          <p:nvPr/>
        </p:nvCxnSpPr>
        <p:spPr>
          <a:xfrm>
            <a:off x="431764" y="965969"/>
            <a:ext cx="10437759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4" name="Google Shape;64;p15"/>
          <p:cNvSpPr/>
          <p:nvPr/>
        </p:nvSpPr>
        <p:spPr>
          <a:xfrm>
            <a:off x="11274022" y="345058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78582" y="347098"/>
            <a:ext cx="10390941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 1">
  <p:cSld name="1_Slide de título 1">
    <p:bg>
      <p:bgPr>
        <a:solidFill>
          <a:srgbClr val="003B4A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/>
          <p:nvPr/>
        </p:nvSpPr>
        <p:spPr>
          <a:xfrm>
            <a:off x="11275989" y="5013956"/>
            <a:ext cx="584569" cy="547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8"/>
          <p:cNvSpPr/>
          <p:nvPr/>
        </p:nvSpPr>
        <p:spPr>
          <a:xfrm>
            <a:off x="11275989" y="4078715"/>
            <a:ext cx="584569" cy="547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8"/>
          <p:cNvSpPr/>
          <p:nvPr/>
        </p:nvSpPr>
        <p:spPr>
          <a:xfrm>
            <a:off x="11274022" y="3143434"/>
            <a:ext cx="584569" cy="547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11274022" y="2208194"/>
            <a:ext cx="584569" cy="547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11274022" y="1272916"/>
            <a:ext cx="584569" cy="547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11274022" y="345058"/>
            <a:ext cx="584569" cy="547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11306798" y="5806058"/>
            <a:ext cx="551793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3B4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 l="23505" t="19258" r="29483" b="37900"/>
          <a:stretch/>
        </p:blipFill>
        <p:spPr>
          <a:xfrm>
            <a:off x="11274022" y="5817380"/>
            <a:ext cx="576064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Layout Personalizado">
  <p:cSld name="2_Layout Personalizad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11336338" y="6492875"/>
            <a:ext cx="67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0"/>
          <p:cNvCxnSpPr/>
          <p:nvPr/>
        </p:nvCxnSpPr>
        <p:spPr>
          <a:xfrm>
            <a:off x="431764" y="965969"/>
            <a:ext cx="10437759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002" y="261442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24954" y="5905394"/>
            <a:ext cx="324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Calibri"/>
              <a:buNone/>
              <a:defRPr sz="11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2"/>
          </p:nvPr>
        </p:nvSpPr>
        <p:spPr>
          <a:xfrm>
            <a:off x="424954" y="6204875"/>
            <a:ext cx="1044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3"/>
          </p:nvPr>
        </p:nvSpPr>
        <p:spPr>
          <a:xfrm>
            <a:off x="457002" y="649449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ide de título 3">
  <p:cSld name="5_Slide de título 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11275989" y="501395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1275989" y="4078715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11274022" y="314343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1274022" y="220819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1274022" y="127291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>
            <a:off x="431764" y="965969"/>
            <a:ext cx="10437759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3" name="Google Shape;93;p14"/>
          <p:cNvSpPr/>
          <p:nvPr/>
        </p:nvSpPr>
        <p:spPr>
          <a:xfrm>
            <a:off x="11274022" y="345058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54646" y="1283202"/>
            <a:ext cx="2868918" cy="3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Número de entrevistas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061774" y="2724529"/>
            <a:ext cx="2868918" cy="3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Margem de erro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61774" y="4162162"/>
            <a:ext cx="2868918" cy="3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Intervalo de confiança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075422" y="5607185"/>
            <a:ext cx="2868918" cy="3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000"/>
              <a:buFont typeface="Calibri"/>
              <a:buNone/>
            </a:pPr>
            <a:r>
              <a:rPr lang="pt-BR" sz="2000" b="1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Abrangência geográfica</a:t>
            </a:r>
            <a:endParaRPr sz="2000" b="1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1067755" y="1691761"/>
            <a:ext cx="9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1075422" y="3141762"/>
            <a:ext cx="9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3"/>
          </p:nvPr>
        </p:nvSpPr>
        <p:spPr>
          <a:xfrm>
            <a:off x="1064255" y="4591868"/>
            <a:ext cx="9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4"/>
          </p:nvPr>
        </p:nvSpPr>
        <p:spPr>
          <a:xfrm>
            <a:off x="1068294" y="6021907"/>
            <a:ext cx="9648000" cy="72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  <a:defRPr sz="16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70545" y="388090"/>
            <a:ext cx="104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</a:pPr>
            <a:r>
              <a:rPr lang="pt-BR"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AMOSTRA</a:t>
            </a:r>
            <a:endParaRPr sz="2400" b="0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de título 3">
  <p:cSld name="3_Slide de título 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11275989" y="501395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11275989" y="4078715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11274022" y="314343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1274022" y="220819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1274022" y="127291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>
            <a:off x="431764" y="965969"/>
            <a:ext cx="10437759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1" name="Google Shape;111;p16"/>
          <p:cNvSpPr/>
          <p:nvPr/>
        </p:nvSpPr>
        <p:spPr>
          <a:xfrm>
            <a:off x="11274022" y="345058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07166" y="1256311"/>
            <a:ext cx="9840036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• A resposta "outros", que pode ser encontrada no relatório, refere-se ao total de respostas que obtiveram índices muito baixos de citação e, que, portanto, não serão considerados para efeito de análise.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D384D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• Os gráficos, por vezes, poderão fechar em mais (ou menos) de 100% devido ao arredondamento dos números no processamento dos resultados.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D384D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• Categorias que apresentam 0% significam que o percentual de respostas é inferior a 0,5% do total de respostas da tabela.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70545" y="388090"/>
            <a:ext cx="104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</a:pPr>
            <a:r>
              <a:rPr lang="pt-BR"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NOTA</a:t>
            </a:r>
            <a:endParaRPr sz="2400" b="0" i="0" u="none" strike="noStrike" cap="none">
              <a:solidFill>
                <a:srgbClr val="003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lide de título 3">
  <p:cSld name="7_Slide de título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1275989" y="501395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11275989" y="4078715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11274022" y="314343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11274022" y="2208194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1274022" y="1272916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17"/>
          <p:cNvCxnSpPr/>
          <p:nvPr/>
        </p:nvCxnSpPr>
        <p:spPr>
          <a:xfrm>
            <a:off x="431764" y="965969"/>
            <a:ext cx="10437759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2" name="Google Shape;122;p17"/>
          <p:cNvSpPr/>
          <p:nvPr/>
        </p:nvSpPr>
        <p:spPr>
          <a:xfrm>
            <a:off x="11274022" y="345058"/>
            <a:ext cx="584569" cy="547032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0200" tIns="45050" rIns="90200" bIns="45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6018" y="5957679"/>
            <a:ext cx="586744" cy="5412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478582" y="347098"/>
            <a:ext cx="104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2"/>
          </p:nvPr>
        </p:nvSpPr>
        <p:spPr>
          <a:xfrm>
            <a:off x="478582" y="1272916"/>
            <a:ext cx="10440000" cy="522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/>
        </p:nvSpPr>
        <p:spPr>
          <a:xfrm>
            <a:off x="11336338" y="6492875"/>
            <a:ext cx="67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7968c3aa3_0_1815"/>
          <p:cNvSpPr txBox="1"/>
          <p:nvPr/>
        </p:nvSpPr>
        <p:spPr>
          <a:xfrm>
            <a:off x="11336338" y="6492875"/>
            <a:ext cx="67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9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0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0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0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0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5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5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5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4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5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5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5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0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5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20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5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4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5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5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5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5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5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5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5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notesSlide" Target="../notesSlides/notesSlide52.xml" /><Relationship Id="rId1" Type="http://schemas.openxmlformats.org/officeDocument/2006/relationships/slideLayout" Target="../slideLayouts/slideLayout5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 /><Relationship Id="rId1" Type="http://schemas.openxmlformats.org/officeDocument/2006/relationships/slideLayout" Target="../slideLayouts/slideLayout4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notesSlide" Target="../notesSlides/notesSlide54.xml" /><Relationship Id="rId1" Type="http://schemas.openxmlformats.org/officeDocument/2006/relationships/slideLayout" Target="../slideLayouts/slideLayout5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notesSlide" Target="../notesSlides/notesSlide55.xml" /><Relationship Id="rId1" Type="http://schemas.openxmlformats.org/officeDocument/2006/relationships/slideLayout" Target="../slideLayouts/slideLayout5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 /><Relationship Id="rId1" Type="http://schemas.openxmlformats.org/officeDocument/2006/relationships/slideLayout" Target="../slideLayouts/slideLayout4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notesSlide" Target="../notesSlides/notesSlide57.xml" /><Relationship Id="rId1" Type="http://schemas.openxmlformats.org/officeDocument/2006/relationships/slideLayout" Target="../slideLayouts/slideLayout5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notesSlide" Target="../notesSlides/notesSlide58.xml" /><Relationship Id="rId1" Type="http://schemas.openxmlformats.org/officeDocument/2006/relationships/slideLayout" Target="../slideLayouts/slideLayout5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notesSlide" Target="../notesSlides/notesSlide59.xml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 /><Relationship Id="rId1" Type="http://schemas.openxmlformats.org/officeDocument/2006/relationships/slideLayout" Target="../slideLayouts/slideLayout4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2" Type="http://schemas.openxmlformats.org/officeDocument/2006/relationships/notesSlide" Target="../notesSlides/notesSlide61.xml" /><Relationship Id="rId1" Type="http://schemas.openxmlformats.org/officeDocument/2006/relationships/slideLayout" Target="../slideLayouts/slideLayout5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notesSlide" Target="../notesSlides/notesSlide62.xml" /><Relationship Id="rId1" Type="http://schemas.openxmlformats.org/officeDocument/2006/relationships/slideLayout" Target="../slideLayouts/slideLayout20.xml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notesSlide" Target="../notesSlides/notesSlide63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"/>
          <p:cNvSpPr txBox="1">
            <a:spLocks noGrp="1"/>
          </p:cNvSpPr>
          <p:nvPr>
            <p:ph type="title"/>
          </p:nvPr>
        </p:nvSpPr>
        <p:spPr>
          <a:xfrm>
            <a:off x="1074684" y="231375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384D"/>
              </a:buClr>
              <a:buSzPts val="2400"/>
              <a:buFont typeface="Calibri"/>
              <a:buNone/>
            </a:pPr>
            <a:r>
              <a:rPr lang="pt-BR"/>
              <a:t>Brasil: opinião pública</a:t>
            </a:r>
            <a:endParaRPr/>
          </a:p>
        </p:txBody>
      </p:sp>
      <p:sp>
        <p:nvSpPr>
          <p:cNvPr id="278" name="Google Shape;278;p1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/>
              <a:t>Novembro de 2021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0c152a1f0_0_23"/>
          <p:cNvSpPr txBox="1">
            <a:spLocks noGrp="1"/>
          </p:cNvSpPr>
          <p:nvPr>
            <p:ph type="title"/>
          </p:nvPr>
        </p:nvSpPr>
        <p:spPr>
          <a:xfrm>
            <a:off x="442100" y="158325"/>
            <a:ext cx="107187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dirty="0">
                <a:solidFill>
                  <a:srgbClr val="0D384D"/>
                </a:solidFill>
              </a:rPr>
              <a:t>Interesse por campanhas políticas e eleições </a:t>
            </a:r>
            <a:endParaRPr sz="2200" dirty="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dirty="0">
                <a:solidFill>
                  <a:srgbClr val="0D384D"/>
                </a:solidFill>
              </a:rPr>
              <a:t>(Por idade) </a:t>
            </a:r>
            <a:endParaRPr sz="2000" dirty="0">
              <a:solidFill>
                <a:srgbClr val="0D384D"/>
              </a:solidFill>
            </a:endParaRPr>
          </a:p>
        </p:txBody>
      </p:sp>
      <p:pic>
        <p:nvPicPr>
          <p:cNvPr id="225" name="Google Shape;225;g100c152a1f0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00" y="1017525"/>
            <a:ext cx="10390523" cy="5195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00c152a1f0_0_23"/>
          <p:cNvSpPr txBox="1"/>
          <p:nvPr/>
        </p:nvSpPr>
        <p:spPr>
          <a:xfrm>
            <a:off x="185650" y="6382200"/>
            <a:ext cx="90435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i="1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Jovem: Até 29 anos; Aduldo: De 30 a 59 anos; Maduro: 60 anos ou mais</a:t>
            </a:r>
            <a:r>
              <a:rPr lang="pt-BR" i="1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9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78e9f7f53_0_84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/>
              <a:t>Melhor e pior presidente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78e9f7f53_0_98"/>
          <p:cNvSpPr txBox="1">
            <a:spLocks noGrp="1"/>
          </p:cNvSpPr>
          <p:nvPr>
            <p:ph type="title"/>
          </p:nvPr>
        </p:nvSpPr>
        <p:spPr>
          <a:xfrm>
            <a:off x="491700" y="240975"/>
            <a:ext cx="107187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dirty="0">
                <a:solidFill>
                  <a:srgbClr val="0D384D"/>
                </a:solidFill>
              </a:rPr>
              <a:t>"Qual é o melhor presidente que o Brasil já teve?"</a:t>
            </a:r>
            <a:endParaRPr sz="2200" dirty="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dirty="0">
                <a:solidFill>
                  <a:srgbClr val="0D384D"/>
                </a:solidFill>
              </a:rPr>
              <a:t>(espontânea) </a:t>
            </a:r>
            <a:endParaRPr sz="2000" dirty="0">
              <a:solidFill>
                <a:srgbClr val="0D384D"/>
              </a:solidFill>
            </a:endParaRPr>
          </a:p>
        </p:txBody>
      </p:sp>
      <p:pic>
        <p:nvPicPr>
          <p:cNvPr id="3074" name="Picture 2" descr="https://lh3.googleusercontent.com/OrS95qPO-cqSZhkCd1yu7cxUuMlqxnY5ILBZ_CszL01aYpkUjTQhyxBTMl4hh-PzUjpXBeEYNqPZdaMKcTWtibiU6zrTCMUHHEVtN0VAbgXv7vRmV-GTND82w4SLZTxV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1239982"/>
            <a:ext cx="11773591" cy="42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78e9f7f53_0_104"/>
          <p:cNvSpPr txBox="1">
            <a:spLocks noGrp="1"/>
          </p:cNvSpPr>
          <p:nvPr>
            <p:ph type="title"/>
          </p:nvPr>
        </p:nvSpPr>
        <p:spPr>
          <a:xfrm>
            <a:off x="491700" y="273100"/>
            <a:ext cx="107187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>
                <a:solidFill>
                  <a:srgbClr val="0D384D"/>
                </a:solidFill>
              </a:rPr>
              <a:t>"Qual é o pior presidente que o Brasil já teve?"</a:t>
            </a: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>
                <a:solidFill>
                  <a:srgbClr val="0D384D"/>
                </a:solidFill>
              </a:rPr>
              <a:t>(espontânea) </a:t>
            </a:r>
            <a:endParaRPr sz="2800">
              <a:solidFill>
                <a:srgbClr val="0D384D"/>
              </a:solidFill>
            </a:endParaRPr>
          </a:p>
        </p:txBody>
      </p:sp>
      <p:pic>
        <p:nvPicPr>
          <p:cNvPr id="315" name="Google Shape;315;gf78e9f7f53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253" y="1209558"/>
            <a:ext cx="9261205" cy="4900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78e9f7f53_0_111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 sz="3600" dirty="0"/>
              <a:t>Conhecimento, chance de voto e afeto por candidatos</a:t>
            </a:r>
            <a:r>
              <a:rPr lang="pt-BR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78e9f7f53_0_115"/>
          <p:cNvSpPr txBox="1">
            <a:spLocks noGrp="1"/>
          </p:cNvSpPr>
          <p:nvPr>
            <p:ph type="title"/>
          </p:nvPr>
        </p:nvSpPr>
        <p:spPr>
          <a:xfrm>
            <a:off x="457000" y="242075"/>
            <a:ext cx="104400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>
                <a:solidFill>
                  <a:srgbClr val="0D384D"/>
                </a:solidFill>
              </a:rPr>
              <a:t>Conhecimento</a:t>
            </a: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600"/>
          </a:p>
        </p:txBody>
      </p:sp>
      <p:pic>
        <p:nvPicPr>
          <p:cNvPr id="327" name="Google Shape;327;gf78e9f7f53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75" y="751225"/>
            <a:ext cx="10440003" cy="521998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f78e9f7f53_0_115"/>
          <p:cNvSpPr txBox="1"/>
          <p:nvPr/>
        </p:nvSpPr>
        <p:spPr>
          <a:xfrm>
            <a:off x="2069250" y="5835300"/>
            <a:ext cx="595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0" i="0" u="none" strike="noStrike" cap="none">
                <a:solidFill>
                  <a:srgbClr val="003B4A"/>
                </a:solidFill>
                <a:latin typeface="Calibri"/>
                <a:ea typeface="Calibri"/>
                <a:cs typeface="Calibri"/>
                <a:sym typeface="Calibri"/>
              </a:rPr>
              <a:t>"conhece" = "conhece bem" + "conhece, sabe algumas coisas"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78e9f7f53_0_131"/>
          <p:cNvSpPr txBox="1">
            <a:spLocks noGrp="1"/>
          </p:cNvSpPr>
          <p:nvPr>
            <p:ph type="title"/>
          </p:nvPr>
        </p:nvSpPr>
        <p:spPr>
          <a:xfrm>
            <a:off x="457000" y="289150"/>
            <a:ext cx="10539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400">
                <a:solidFill>
                  <a:srgbClr val="0D384D"/>
                </a:solidFill>
              </a:rPr>
              <a:t>Chance de voto </a:t>
            </a:r>
            <a:endParaRPr sz="24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343" name="Google Shape;343;gf78e9f7f53_0_131"/>
          <p:cNvSpPr txBox="1"/>
          <p:nvPr/>
        </p:nvSpPr>
        <p:spPr>
          <a:xfrm>
            <a:off x="1953400" y="6196550"/>
            <a:ext cx="9043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400" b="0" i="1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Base: quem conhece bem + um pouco + apenas de nome  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f78e9f7f53_0_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78675"/>
            <a:ext cx="10406523" cy="52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78e9f7f53_0_140"/>
          <p:cNvSpPr txBox="1">
            <a:spLocks noGrp="1"/>
          </p:cNvSpPr>
          <p:nvPr>
            <p:ph type="title"/>
          </p:nvPr>
        </p:nvSpPr>
        <p:spPr>
          <a:xfrm>
            <a:off x="457000" y="261325"/>
            <a:ext cx="105399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>
                <a:solidFill>
                  <a:srgbClr val="0D384D"/>
                </a:solidFill>
              </a:rPr>
              <a:t>Sentimento por Lula</a:t>
            </a: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600">
              <a:solidFill>
                <a:srgbClr val="0D384D"/>
              </a:solidFill>
            </a:endParaRPr>
          </a:p>
        </p:txBody>
      </p:sp>
      <p:pic>
        <p:nvPicPr>
          <p:cNvPr id="351" name="Google Shape;351;gf78e9f7f53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500" y="1309050"/>
            <a:ext cx="8805951" cy="48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78e9f7f53_0_147"/>
          <p:cNvSpPr txBox="1">
            <a:spLocks noGrp="1"/>
          </p:cNvSpPr>
          <p:nvPr>
            <p:ph type="title"/>
          </p:nvPr>
        </p:nvSpPr>
        <p:spPr>
          <a:xfrm>
            <a:off x="457000" y="273100"/>
            <a:ext cx="105399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>
                <a:solidFill>
                  <a:srgbClr val="0D384D"/>
                </a:solidFill>
              </a:rPr>
              <a:t>Sentimento por Bolsonaro</a:t>
            </a: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600"/>
          </a:p>
        </p:txBody>
      </p:sp>
      <p:pic>
        <p:nvPicPr>
          <p:cNvPr id="358" name="Google Shape;358;gf78e9f7f53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00" y="1424450"/>
            <a:ext cx="85725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f78e9f7f53_0_147"/>
          <p:cNvPicPr preferRelativeResize="0"/>
          <p:nvPr/>
        </p:nvPicPr>
        <p:blipFill rotWithShape="1">
          <a:blip r:embed="rId4">
            <a:alphaModFix/>
          </a:blip>
          <a:srcRect l="66390" t="21649" r="781" b="44965"/>
          <a:stretch/>
        </p:blipFill>
        <p:spPr>
          <a:xfrm>
            <a:off x="7809625" y="2663825"/>
            <a:ext cx="2890825" cy="16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f78e9f7f53_0_180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 sz="3600"/>
              <a:t>Eleição presidencial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"/>
          <p:cNvSpPr txBox="1">
            <a:spLocks noGrp="1"/>
          </p:cNvSpPr>
          <p:nvPr>
            <p:ph type="body" idx="1"/>
          </p:nvPr>
        </p:nvSpPr>
        <p:spPr>
          <a:xfrm>
            <a:off x="449404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pt-BR" sz="2000"/>
              <a:t>Pesquisa de opinião	 sobre temas políticos e as eleições de 2022. </a:t>
            </a:r>
            <a:endParaRPr sz="2000"/>
          </a:p>
        </p:txBody>
      </p:sp>
      <p:sp>
        <p:nvSpPr>
          <p:cNvPr id="284" name="Google Shape;284;p2"/>
          <p:cNvSpPr txBox="1">
            <a:spLocks noGrp="1"/>
          </p:cNvSpPr>
          <p:nvPr>
            <p:ph type="body" idx="2"/>
          </p:nvPr>
        </p:nvSpPr>
        <p:spPr>
          <a:xfrm>
            <a:off x="3144750" y="3205601"/>
            <a:ext cx="24120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pt-BR" sz="1900"/>
              <a:t>População brasileira com 16 anos ou mais, residente em áreas urbanas e rurais, de todos os estados e do Distrito Federal, em capitais, regiões metropolitanas e no interior, de todos os estratos socioeconômicos.</a:t>
            </a:r>
            <a:endParaRPr sz="1900"/>
          </a:p>
        </p:txBody>
      </p:sp>
      <p:sp>
        <p:nvSpPr>
          <p:cNvPr id="285" name="Google Shape;285;p2"/>
          <p:cNvSpPr txBox="1">
            <a:spLocks noGrp="1"/>
          </p:cNvSpPr>
          <p:nvPr>
            <p:ph type="body" idx="3"/>
          </p:nvPr>
        </p:nvSpPr>
        <p:spPr>
          <a:xfrm>
            <a:off x="5788119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003B4A"/>
                </a:solidFill>
              </a:rPr>
              <a:t>30 de outubro a 4 </a:t>
            </a:r>
            <a:r>
              <a:rPr lang="pt-BR" sz="2000"/>
              <a:t>de novembro de 2021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endParaRPr/>
          </a:p>
        </p:txBody>
      </p:sp>
      <p:sp>
        <p:nvSpPr>
          <p:cNvPr id="286" name="Google Shape;286;p2"/>
          <p:cNvSpPr txBox="1">
            <a:spLocks noGrp="1"/>
          </p:cNvSpPr>
          <p:nvPr>
            <p:ph type="body" idx="4"/>
          </p:nvPr>
        </p:nvSpPr>
        <p:spPr>
          <a:xfrm>
            <a:off x="8467300" y="3205592"/>
            <a:ext cx="241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sz="2000"/>
              <a:t>Pesquisa quantitativa, com entrevistas presenciais, pessoais e domiciliares, realizadas com o uso de tablets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f78e9f7f53_0_225"/>
          <p:cNvSpPr txBox="1">
            <a:spLocks noGrp="1"/>
          </p:cNvSpPr>
          <p:nvPr>
            <p:ph type="title"/>
          </p:nvPr>
        </p:nvSpPr>
        <p:spPr>
          <a:xfrm>
            <a:off x="457000" y="161200"/>
            <a:ext cx="115755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200">
                <a:solidFill>
                  <a:srgbClr val="0D384D"/>
                </a:solidFill>
              </a:rPr>
              <a:t>"Embora as eleições para presidente ainda estejam longe... se a eleição fosse hoje,</a:t>
            </a: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200">
                <a:solidFill>
                  <a:srgbClr val="0D384D"/>
                </a:solidFill>
              </a:rPr>
              <a:t>  em quem você votaria?”</a:t>
            </a: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  </a:t>
            </a:r>
            <a:r>
              <a:rPr lang="pt-BR" sz="2000">
                <a:solidFill>
                  <a:srgbClr val="0D384D"/>
                </a:solidFill>
              </a:rPr>
              <a:t>(Voto espontâneo) </a:t>
            </a:r>
            <a:endParaRPr sz="20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 b="1">
                <a:solidFill>
                  <a:srgbClr val="0D384D"/>
                </a:solidFill>
              </a:rPr>
              <a:t> </a:t>
            </a:r>
            <a:endParaRPr/>
          </a:p>
        </p:txBody>
      </p:sp>
      <p:pic>
        <p:nvPicPr>
          <p:cNvPr id="408" name="Google Shape;408;gf78e9f7f53_0_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50" y="1383400"/>
            <a:ext cx="952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f7968c3aa3_0_1256"/>
          <p:cNvSpPr txBox="1">
            <a:spLocks noGrp="1"/>
          </p:cNvSpPr>
          <p:nvPr>
            <p:ph type="title"/>
          </p:nvPr>
        </p:nvSpPr>
        <p:spPr>
          <a:xfrm>
            <a:off x="457000" y="161200"/>
            <a:ext cx="11575500" cy="8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200" dirty="0">
                <a:solidFill>
                  <a:srgbClr val="0D384D"/>
                </a:solidFill>
              </a:rPr>
              <a:t>"Embora as eleições para presidente ainda estejam longe... se a eleição fosse hoje,</a:t>
            </a:r>
            <a:endParaRPr sz="2200" dirty="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200" dirty="0">
                <a:solidFill>
                  <a:srgbClr val="0D384D"/>
                </a:solidFill>
              </a:rPr>
              <a:t>  em quem você votaria?”</a:t>
            </a:r>
            <a:endParaRPr sz="2200" dirty="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</a:rPr>
              <a:t>  </a:t>
            </a:r>
            <a:r>
              <a:rPr lang="pt-BR" sz="2000" dirty="0">
                <a:solidFill>
                  <a:srgbClr val="0D384D"/>
                </a:solidFill>
              </a:rPr>
              <a:t>(Voto espontâneo)</a:t>
            </a:r>
            <a:endParaRPr sz="2000" dirty="0">
              <a:solidFill>
                <a:srgbClr val="0D384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0D384D"/>
                </a:solidFill>
              </a:rPr>
              <a:t> </a:t>
            </a:r>
            <a:endParaRPr dirty="0"/>
          </a:p>
        </p:txBody>
      </p:sp>
      <p:pic>
        <p:nvPicPr>
          <p:cNvPr id="415" name="Google Shape;415;gf7968c3aa3_0_1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75" y="1116400"/>
            <a:ext cx="952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039ddbfe6_0_2"/>
          <p:cNvSpPr txBox="1"/>
          <p:nvPr/>
        </p:nvSpPr>
        <p:spPr>
          <a:xfrm>
            <a:off x="433750" y="289150"/>
            <a:ext cx="107181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"Se a eleição fosse hoje e os candidatos fossem estes, em quem você votaria?</a:t>
            </a:r>
            <a:endParaRPr sz="2200" b="0" i="0" u="none" strike="noStrike" cap="none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(Voto estimulado) </a:t>
            </a:r>
            <a:endParaRPr sz="2000" b="0" i="0" u="none" strike="noStrike" cap="none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g10039ddbfe6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750" y="1047750"/>
            <a:ext cx="10409850" cy="52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7968c3aa3_0_1532"/>
          <p:cNvSpPr txBox="1"/>
          <p:nvPr/>
        </p:nvSpPr>
        <p:spPr>
          <a:xfrm>
            <a:off x="433750" y="289150"/>
            <a:ext cx="107181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"Se a eleição fosse hoje e os candidatos fossem estes, em quem você votaria?</a:t>
            </a:r>
            <a:endParaRPr sz="2200" dirty="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(Voto estimulado) </a:t>
            </a:r>
            <a:endParaRPr sz="2000" dirty="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gf7968c3aa3_0_1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220350"/>
            <a:ext cx="9525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f7968c3aa3_0_1532"/>
          <p:cNvSpPr txBox="1"/>
          <p:nvPr/>
        </p:nvSpPr>
        <p:spPr>
          <a:xfrm>
            <a:off x="1032400" y="5982850"/>
            <a:ext cx="9520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2019 - as simulações foram feitas com Haddad.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2020 - pesquisas  telefônicas.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2021 - pesquisas presenciais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7968c3aa3_0_1532"/>
          <p:cNvSpPr txBox="1"/>
          <p:nvPr/>
        </p:nvSpPr>
        <p:spPr>
          <a:xfrm>
            <a:off x="433750" y="289150"/>
            <a:ext cx="107181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Comparativo entre institutos – Voto estimulado 1º turno</a:t>
            </a:r>
            <a:endParaRPr sz="2000" dirty="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lh3.googleusercontent.com/EQBiLV6f94RQkHPsVZZl1QiGsb-ao_90K6zR9j1o26QdgwuiP2mO95dm86zoHTTgt0oWdKyyqPxUks4jfaAHVONzwS-83TCawSIOWThk_GE5GN322MNdUjk0RjauLREL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83" y="1406236"/>
            <a:ext cx="6356062" cy="46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0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039ddbfe6_0_34"/>
          <p:cNvSpPr txBox="1"/>
          <p:nvPr/>
        </p:nvSpPr>
        <p:spPr>
          <a:xfrm>
            <a:off x="433750" y="289150"/>
            <a:ext cx="1071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ts val="2200"/>
            </a:pPr>
            <a:r>
              <a:rPr lang="pt-BR" sz="2200" b="0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Voto estimulado, com Dória</a:t>
            </a:r>
            <a:r>
              <a:rPr lang="pt-BR" sz="22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4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por região</a:t>
            </a:r>
            <a:r>
              <a:rPr lang="pt-BR" sz="32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g10039ddbfe6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750" y="1011975"/>
            <a:ext cx="10425902" cy="521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039ddbfe6_0_39"/>
          <p:cNvSpPr txBox="1"/>
          <p:nvPr/>
        </p:nvSpPr>
        <p:spPr>
          <a:xfrm>
            <a:off x="455100" y="289150"/>
            <a:ext cx="10696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ts val="2200"/>
            </a:pPr>
            <a:r>
              <a:rPr lang="pt-BR" sz="2200" b="0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Voto estimulado, com Dória, por</a:t>
            </a:r>
            <a:r>
              <a:rPr lang="pt-BR" sz="24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gênero e idade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g10039ddbfe6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00" y="1118025"/>
            <a:ext cx="10436675" cy="521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00646f03cc_1_76"/>
          <p:cNvSpPr txBox="1"/>
          <p:nvPr/>
        </p:nvSpPr>
        <p:spPr>
          <a:xfrm>
            <a:off x="455100" y="289150"/>
            <a:ext cx="10696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ts val="2200"/>
            </a:pPr>
            <a:r>
              <a:rPr lang="pt-BR" sz="2200" b="0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Voto estimulado, com Dória, p</a:t>
            </a:r>
            <a:r>
              <a:rPr lang="pt-BR" sz="24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or escolaridade e renda</a:t>
            </a:r>
          </a:p>
        </p:txBody>
      </p:sp>
      <p:pic>
        <p:nvPicPr>
          <p:cNvPr id="451" name="Google Shape;451;g100646f03cc_1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00" y="1112175"/>
            <a:ext cx="10388500" cy="51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0646f03cc_1_83"/>
          <p:cNvSpPr txBox="1"/>
          <p:nvPr/>
        </p:nvSpPr>
        <p:spPr>
          <a:xfrm>
            <a:off x="455100" y="288375"/>
            <a:ext cx="106968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ts val="2200"/>
            </a:pPr>
            <a:r>
              <a:rPr lang="pt-BR" sz="2200" b="0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Voto estimulado, com Dória, </a:t>
            </a:r>
            <a:r>
              <a:rPr lang="pt-BR" sz="24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por religião e raça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g100646f03cc_1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00" y="1112175"/>
            <a:ext cx="10420623" cy="5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7968c3aa3_0_980"/>
          <p:cNvSpPr txBox="1"/>
          <p:nvPr/>
        </p:nvSpPr>
        <p:spPr>
          <a:xfrm>
            <a:off x="433750" y="289150"/>
            <a:ext cx="107181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Voto estimulado, com e sem Bolsonaro</a:t>
            </a:r>
            <a:endParaRPr sz="220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gf7968c3aa3_0_9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300" y="1280125"/>
            <a:ext cx="952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06aad151b_2_42"/>
          <p:cNvSpPr txBox="1">
            <a:spLocks noGrp="1"/>
          </p:cNvSpPr>
          <p:nvPr>
            <p:ph type="body" idx="1"/>
          </p:nvPr>
        </p:nvSpPr>
        <p:spPr>
          <a:xfrm>
            <a:off x="478582" y="347098"/>
            <a:ext cx="10390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AMOSTRA</a:t>
            </a:r>
            <a:endParaRPr/>
          </a:p>
        </p:txBody>
      </p:sp>
      <p:sp>
        <p:nvSpPr>
          <p:cNvPr id="293" name="Google Shape;293;g1006aad151b_2_42"/>
          <p:cNvSpPr txBox="1">
            <a:spLocks noGrp="1"/>
          </p:cNvSpPr>
          <p:nvPr>
            <p:ph type="body" idx="1"/>
          </p:nvPr>
        </p:nvSpPr>
        <p:spPr>
          <a:xfrm>
            <a:off x="1067747" y="1849153"/>
            <a:ext cx="96480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sz="2000" i="1" dirty="0">
                <a:solidFill>
                  <a:srgbClr val="595959"/>
                </a:solidFill>
              </a:rPr>
              <a:t>Amostra nacional com 2.000 entrevistas, representativa para o conjunto dos eleitores do Brasil e, em separado, para as regiões Centro-Oeste/Norte, Nordeste, Sul e Sudeste. Estratificação por cotas de sexo, idade, escolaridade e renda. As entrevistas foram realizadas em 119 municípios de todos os tamanhos.</a:t>
            </a:r>
            <a:endParaRPr sz="2000" i="1" dirty="0">
              <a:solidFill>
                <a:srgbClr val="595959"/>
              </a:solidFill>
            </a:endParaRPr>
          </a:p>
        </p:txBody>
      </p:sp>
      <p:sp>
        <p:nvSpPr>
          <p:cNvPr id="294" name="Google Shape;294;g1006aad151b_2_42"/>
          <p:cNvSpPr txBox="1">
            <a:spLocks noGrp="1"/>
          </p:cNvSpPr>
          <p:nvPr>
            <p:ph type="body" idx="1"/>
          </p:nvPr>
        </p:nvSpPr>
        <p:spPr>
          <a:xfrm>
            <a:off x="1068974" y="1278075"/>
            <a:ext cx="4071061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sz="2000" b="1" dirty="0">
                <a:solidFill>
                  <a:srgbClr val="063C4A"/>
                </a:solidFill>
              </a:rPr>
              <a:t>Número de entrevistas</a:t>
            </a:r>
            <a:endParaRPr sz="2000" b="1" dirty="0">
              <a:solidFill>
                <a:srgbClr val="063C4A"/>
              </a:solidFill>
            </a:endParaRPr>
          </a:p>
        </p:txBody>
      </p:sp>
      <p:sp>
        <p:nvSpPr>
          <p:cNvPr id="295" name="Google Shape;295;g1006aad151b_2_42"/>
          <p:cNvSpPr txBox="1">
            <a:spLocks noGrp="1"/>
          </p:cNvSpPr>
          <p:nvPr>
            <p:ph type="body" idx="1"/>
          </p:nvPr>
        </p:nvSpPr>
        <p:spPr>
          <a:xfrm>
            <a:off x="1068975" y="3222150"/>
            <a:ext cx="2596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sz="2000" b="1">
                <a:solidFill>
                  <a:srgbClr val="063C4A"/>
                </a:solidFill>
              </a:rPr>
              <a:t>Margem de erro</a:t>
            </a:r>
            <a:endParaRPr sz="2000" b="1">
              <a:solidFill>
                <a:srgbClr val="063C4A"/>
              </a:solidFill>
            </a:endParaRPr>
          </a:p>
        </p:txBody>
      </p:sp>
      <p:sp>
        <p:nvSpPr>
          <p:cNvPr id="296" name="Google Shape;296;g1006aad151b_2_42"/>
          <p:cNvSpPr txBox="1">
            <a:spLocks noGrp="1"/>
          </p:cNvSpPr>
          <p:nvPr>
            <p:ph type="body" idx="1"/>
          </p:nvPr>
        </p:nvSpPr>
        <p:spPr>
          <a:xfrm>
            <a:off x="1067747" y="3635862"/>
            <a:ext cx="9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sz="20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margem de erro é de 2,2% para mais ou para menos sobre os resultados encontrados no total da amostra.  </a:t>
            </a:r>
            <a:endParaRPr sz="2000" i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sz="20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i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006aad151b_2_42"/>
          <p:cNvSpPr txBox="1">
            <a:spLocks noGrp="1"/>
          </p:cNvSpPr>
          <p:nvPr>
            <p:ph type="body" idx="1"/>
          </p:nvPr>
        </p:nvSpPr>
        <p:spPr>
          <a:xfrm>
            <a:off x="1068975" y="4555575"/>
            <a:ext cx="2596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sz="2000" b="1">
                <a:solidFill>
                  <a:srgbClr val="063C4A"/>
                </a:solidFill>
              </a:rPr>
              <a:t>Intervalo de confiança</a:t>
            </a:r>
            <a:endParaRPr sz="2000" b="1">
              <a:solidFill>
                <a:srgbClr val="063C4A"/>
              </a:solidFill>
            </a:endParaRPr>
          </a:p>
        </p:txBody>
      </p:sp>
      <p:sp>
        <p:nvSpPr>
          <p:cNvPr id="298" name="Google Shape;298;g1006aad151b_2_42"/>
          <p:cNvSpPr txBox="1">
            <a:spLocks noGrp="1"/>
          </p:cNvSpPr>
          <p:nvPr>
            <p:ph type="body" idx="1"/>
          </p:nvPr>
        </p:nvSpPr>
        <p:spPr>
          <a:xfrm>
            <a:off x="1067755" y="4982643"/>
            <a:ext cx="96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sz="20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 intervalo de confiança é de 95%. </a:t>
            </a:r>
            <a:endParaRPr sz="2000" b="0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77232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039ddbfe6_0_60"/>
          <p:cNvSpPr txBox="1"/>
          <p:nvPr/>
        </p:nvSpPr>
        <p:spPr>
          <a:xfrm>
            <a:off x="433750" y="261325"/>
            <a:ext cx="107181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Cenários de segundo turno</a:t>
            </a:r>
            <a:r>
              <a:rPr lang="pt-BR" sz="2200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com Lula</a:t>
            </a:r>
            <a:endParaRPr sz="2200" b="0" i="0" u="none" strike="noStrike" cap="none" dirty="0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g10039ddbfe6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75" y="1202025"/>
            <a:ext cx="9662725" cy="48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071924c10_0_259"/>
          <p:cNvSpPr txBox="1"/>
          <p:nvPr/>
        </p:nvSpPr>
        <p:spPr>
          <a:xfrm>
            <a:off x="457300" y="261325"/>
            <a:ext cx="108021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“Quem vai ganhar a eleição?”</a:t>
            </a:r>
            <a:endParaRPr sz="2200" b="0" i="0" u="none" strike="noStrike" cap="none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5" name="Google Shape;515;g10071924c10_0_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700" y="1116025"/>
            <a:ext cx="952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0039ddbfe6_0_137"/>
          <p:cNvSpPr txBox="1"/>
          <p:nvPr/>
        </p:nvSpPr>
        <p:spPr>
          <a:xfrm>
            <a:off x="904325" y="847825"/>
            <a:ext cx="110055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g10039ddbfe6_0_137"/>
          <p:cNvSpPr txBox="1"/>
          <p:nvPr/>
        </p:nvSpPr>
        <p:spPr>
          <a:xfrm>
            <a:off x="449800" y="240975"/>
            <a:ext cx="108096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1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t-BR" sz="2200" b="0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A próxima</a:t>
            </a:r>
            <a:r>
              <a:rPr lang="pt-BR" sz="2200" b="1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eleição vai ser muito disputada,  vai ser apertada, ou o vencedor vai ganhar por ampla vantagem?”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Google Shape;523;g10039ddbfe6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400" y="1450375"/>
            <a:ext cx="7120377" cy="474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039ddbfe6_0_124"/>
          <p:cNvSpPr txBox="1"/>
          <p:nvPr/>
        </p:nvSpPr>
        <p:spPr>
          <a:xfrm>
            <a:off x="433750" y="273100"/>
            <a:ext cx="10825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Importância do resultado da próxima eleição para você e sua vida</a:t>
            </a:r>
            <a:endParaRPr sz="2200" b="0" i="0" u="none" strike="noStrike" cap="none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g10039ddbfe6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2500" y="1287600"/>
            <a:ext cx="8672200" cy="495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005a5cee2b_0_10"/>
          <p:cNvSpPr txBox="1"/>
          <p:nvPr/>
        </p:nvSpPr>
        <p:spPr>
          <a:xfrm>
            <a:off x="385550" y="305225"/>
            <a:ext cx="104742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"Para você, é importante que</a:t>
            </a:r>
            <a:r>
              <a:rPr lang="pt-BR" sz="220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o novo presidente tenha uma grande base de apoio no Congresso Nacional? </a:t>
            </a:r>
            <a:r>
              <a:rPr lang="pt-BR" sz="2200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2200" b="0" i="0" u="none" strike="noStrike" cap="none">
              <a:solidFill>
                <a:srgbClr val="0D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g1005a5cee2b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451" y="1271400"/>
            <a:ext cx="8335949" cy="47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0039ddbfe6_12_25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/>
              <a:t>Brasil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0039ddbfe6_12_100"/>
          <p:cNvSpPr txBox="1">
            <a:spLocks noGrp="1"/>
          </p:cNvSpPr>
          <p:nvPr>
            <p:ph type="title"/>
          </p:nvPr>
        </p:nvSpPr>
        <p:spPr>
          <a:xfrm>
            <a:off x="457000" y="161199"/>
            <a:ext cx="107367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>
                <a:solidFill>
                  <a:srgbClr val="0D384D"/>
                </a:solidFill>
              </a:rPr>
              <a:t>“Como você se sente hoje em relação ao Brasil?” </a:t>
            </a: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600"/>
          </a:p>
        </p:txBody>
      </p:sp>
      <p:pic>
        <p:nvPicPr>
          <p:cNvPr id="575" name="Google Shape;575;g10039ddbfe6_12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119399"/>
            <a:ext cx="9778608" cy="5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71924c10_0_328"/>
          <p:cNvSpPr txBox="1">
            <a:spLocks noGrp="1"/>
          </p:cNvSpPr>
          <p:nvPr>
            <p:ph type="title"/>
          </p:nvPr>
        </p:nvSpPr>
        <p:spPr>
          <a:xfrm>
            <a:off x="457000" y="161199"/>
            <a:ext cx="107367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	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>
                <a:solidFill>
                  <a:srgbClr val="0D384D"/>
                </a:solidFill>
              </a:rPr>
              <a:t>“Pensando no Brasil e em como está a situação do país atualmente, você acha que o Brasil está indo na direção certa ou está indo na direção errada?” </a:t>
            </a:r>
            <a:endParaRPr sz="22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/>
          </a:p>
        </p:txBody>
      </p:sp>
      <p:pic>
        <p:nvPicPr>
          <p:cNvPr id="582" name="Google Shape;582;g10071924c10_0_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463" y="1587625"/>
            <a:ext cx="8355476" cy="41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0039ddbfe6_12_35"/>
          <p:cNvSpPr txBox="1">
            <a:spLocks noGrp="1"/>
          </p:cNvSpPr>
          <p:nvPr>
            <p:ph type="title"/>
          </p:nvPr>
        </p:nvSpPr>
        <p:spPr>
          <a:xfrm>
            <a:off x="384300" y="173525"/>
            <a:ext cx="10697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0D384D"/>
                </a:solidFill>
              </a:rPr>
              <a:t>“Comparando o Brasil de 10 anos atrás com o de hoje, você diria que o Brasil está melhor para viver, está pior ou está igual?”</a:t>
            </a:r>
            <a:endParaRPr sz="2400">
              <a:solidFill>
                <a:srgbClr val="0D384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100"/>
              <a:buFont typeface="Calibri"/>
              <a:buNone/>
            </a:pPr>
            <a:endParaRPr sz="2400">
              <a:solidFill>
                <a:srgbClr val="0D384D"/>
              </a:solidFill>
            </a:endParaRPr>
          </a:p>
        </p:txBody>
      </p:sp>
      <p:pic>
        <p:nvPicPr>
          <p:cNvPr id="588" name="Google Shape;588;g10039ddbfe6_12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600" y="1377125"/>
            <a:ext cx="8669450" cy="495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f7968c3aa3_0_140"/>
          <p:cNvSpPr txBox="1">
            <a:spLocks noGrp="1"/>
          </p:cNvSpPr>
          <p:nvPr>
            <p:ph type="title"/>
          </p:nvPr>
        </p:nvSpPr>
        <p:spPr>
          <a:xfrm>
            <a:off x="457000" y="99175"/>
            <a:ext cx="10440000" cy="991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Os meios de comunicação, a imprensa em geral, tem falado muito sobre alguns assuntos. Para cada assunto, me diga se acha: 1) que as notícias divulgadas sobre o tema são verdadeiras; 2) você acredita nelas; são verdadeiras, mas exageradas; 3) são mentira, não acredita nelas.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611" name="Google Shape;611;gf7968c3aa3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6925"/>
            <a:ext cx="11232901" cy="561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78e9f7f53_0_84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/>
              <a:t>Interesse por política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6939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0039ddbfe6_12_84"/>
          <p:cNvSpPr txBox="1">
            <a:spLocks noGrp="1"/>
          </p:cNvSpPr>
          <p:nvPr>
            <p:ph type="title"/>
          </p:nvPr>
        </p:nvSpPr>
        <p:spPr>
          <a:xfrm>
            <a:off x="457000" y="293975"/>
            <a:ext cx="104400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Credibilidade média das notícias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1600"/>
              <a:t>(Por intenção de voto)</a:t>
            </a:r>
            <a:endParaRPr sz="1600"/>
          </a:p>
        </p:txBody>
      </p:sp>
      <p:pic>
        <p:nvPicPr>
          <p:cNvPr id="618" name="Google Shape;618;g10039ddbfe6_12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2330692"/>
            <a:ext cx="11885598" cy="254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f7968c3aa3_0_700"/>
          <p:cNvSpPr txBox="1">
            <a:spLocks noGrp="1"/>
          </p:cNvSpPr>
          <p:nvPr>
            <p:ph type="title"/>
          </p:nvPr>
        </p:nvSpPr>
        <p:spPr>
          <a:xfrm>
            <a:off x="457002" y="261442"/>
            <a:ext cx="10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Você sente ….. em relação à situação do Brasil? Quanto?   </a:t>
            </a:r>
            <a:endParaRPr/>
          </a:p>
        </p:txBody>
      </p:sp>
      <p:pic>
        <p:nvPicPr>
          <p:cNvPr id="632" name="Google Shape;632;gf7968c3aa3_0_7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00" y="1040475"/>
            <a:ext cx="10648975" cy="532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3" name="Google Shape;633;gf7968c3aa3_0_700"/>
          <p:cNvCxnSpPr/>
          <p:nvPr/>
        </p:nvCxnSpPr>
        <p:spPr>
          <a:xfrm>
            <a:off x="147000" y="3119475"/>
            <a:ext cx="1136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0039ddbfe6_12_141"/>
          <p:cNvSpPr txBox="1">
            <a:spLocks noGrp="1"/>
          </p:cNvSpPr>
          <p:nvPr>
            <p:ph type="title"/>
          </p:nvPr>
        </p:nvSpPr>
        <p:spPr>
          <a:xfrm>
            <a:off x="457000" y="261456"/>
            <a:ext cx="10440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Sentimentos em relação a situação do Brasil (média das respostas) 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1600"/>
              <a:t>(Por intenção de voto)</a:t>
            </a:r>
            <a:endParaRPr sz="1600"/>
          </a:p>
        </p:txBody>
      </p:sp>
      <p:pic>
        <p:nvPicPr>
          <p:cNvPr id="640" name="Google Shape;640;g10039ddbfe6_12_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25" y="2334400"/>
            <a:ext cx="11501150" cy="2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10039ddbfe6_12_141"/>
          <p:cNvSpPr txBox="1"/>
          <p:nvPr/>
        </p:nvSpPr>
        <p:spPr>
          <a:xfrm>
            <a:off x="813750" y="4909125"/>
            <a:ext cx="10016700" cy="1046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b="1" u="sng"/>
              <a:t>Sentimentos negativos</a:t>
            </a:r>
            <a:r>
              <a:rPr lang="pt-BR"/>
              <a:t> - parcela que  tem raiva, medo, indignação, preocupação e pouco, nenhum  otimismo e orgulho.  </a:t>
            </a:r>
            <a:endParaRPr>
              <a:highlight>
                <a:srgbClr val="EFEFE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b="1" u="sng"/>
              <a:t>Sentimentos positivos</a:t>
            </a:r>
            <a:r>
              <a:rPr lang="pt-BR"/>
              <a:t> - parcela que tem pouca/ nenhuma raiva, medo, indicação, preocupação e muito otimismo e orgulho.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039ddbfe6_12_147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 sz="3600"/>
              <a:t>Bolsonaro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0039ddbfe6_12_151"/>
          <p:cNvSpPr txBox="1">
            <a:spLocks noGrp="1"/>
          </p:cNvSpPr>
          <p:nvPr>
            <p:ph type="title"/>
          </p:nvPr>
        </p:nvSpPr>
        <p:spPr>
          <a:xfrm>
            <a:off x="457000" y="261324"/>
            <a:ext cx="107190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dirty="0"/>
              <a:t>Avaliação do desempenho de Bolsonaro no governo  </a:t>
            </a:r>
            <a:endParaRPr sz="2200" dirty="0"/>
          </a:p>
        </p:txBody>
      </p:sp>
      <p:pic>
        <p:nvPicPr>
          <p:cNvPr id="653" name="Google Shape;653;g10039ddbfe6_12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600" y="1345579"/>
            <a:ext cx="857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0039ddbfe6_14_5"/>
          <p:cNvSpPr txBox="1">
            <a:spLocks noGrp="1"/>
          </p:cNvSpPr>
          <p:nvPr>
            <p:ph type="title"/>
          </p:nvPr>
        </p:nvSpPr>
        <p:spPr>
          <a:xfrm>
            <a:off x="457000" y="261325"/>
            <a:ext cx="107190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>
                <a:solidFill>
                  <a:srgbClr val="0D384D"/>
                </a:solidFill>
              </a:rPr>
              <a:t>Você aprova ou desaprova o desempenho de Bolsonaro como presidente?  </a:t>
            </a:r>
            <a:endParaRPr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600"/>
          </a:p>
        </p:txBody>
      </p:sp>
      <p:pic>
        <p:nvPicPr>
          <p:cNvPr id="660" name="Google Shape;660;g10039ddbfe6_14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075" y="1340201"/>
            <a:ext cx="8302700" cy="47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0039ddbfe6_14_21"/>
          <p:cNvSpPr txBox="1">
            <a:spLocks noGrp="1"/>
          </p:cNvSpPr>
          <p:nvPr>
            <p:ph type="title"/>
          </p:nvPr>
        </p:nvSpPr>
        <p:spPr>
          <a:xfrm>
            <a:off x="380800" y="275025"/>
            <a:ext cx="105162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Aprovação de áreas de atuação do  governo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600"/>
          </a:p>
        </p:txBody>
      </p:sp>
      <p:pic>
        <p:nvPicPr>
          <p:cNvPr id="688" name="Google Shape;688;g10039ddbfe6_14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800" y="1078550"/>
            <a:ext cx="10717476" cy="53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039ddbfe6_14_38"/>
          <p:cNvSpPr txBox="1">
            <a:spLocks noGrp="1"/>
          </p:cNvSpPr>
          <p:nvPr>
            <p:ph type="title"/>
          </p:nvPr>
        </p:nvSpPr>
        <p:spPr>
          <a:xfrm>
            <a:off x="457000" y="275025"/>
            <a:ext cx="10440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Tem corrupção no governo Bolsonaro? </a:t>
            </a:r>
            <a:endParaRPr sz="2200"/>
          </a:p>
        </p:txBody>
      </p:sp>
      <p:pic>
        <p:nvPicPr>
          <p:cNvPr id="695" name="Google Shape;695;g10039ddbfe6_14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326" y="1372448"/>
            <a:ext cx="8329948" cy="475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0039ddbfe6_14_62"/>
          <p:cNvSpPr txBox="1">
            <a:spLocks noGrp="1"/>
          </p:cNvSpPr>
          <p:nvPr>
            <p:ph type="title"/>
          </p:nvPr>
        </p:nvSpPr>
        <p:spPr>
          <a:xfrm>
            <a:off x="508752" y="654592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/>
              <a:t>“Bolsonaro costuma dizer que há um sistema, uma política que não deixa ele fazer mais pelo Brasil, que é formado pelo Congresso, o Judiciário, a imprensa e os partidos de oposição. Você concorda ou discorda de Bolsonaro?” </a:t>
            </a:r>
            <a:endParaRPr sz="1600"/>
          </a:p>
        </p:txBody>
      </p:sp>
      <p:pic>
        <p:nvPicPr>
          <p:cNvPr id="709" name="Google Shape;709;g10039ddbfe6_14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300" y="1316667"/>
            <a:ext cx="857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039ddbfe6_14_84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 sz="3600"/>
              <a:t>CPI da  pandemia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0c152a1f0_0_4"/>
          <p:cNvSpPr txBox="1">
            <a:spLocks noGrp="1"/>
          </p:cNvSpPr>
          <p:nvPr>
            <p:ph type="title"/>
          </p:nvPr>
        </p:nvSpPr>
        <p:spPr>
          <a:xfrm>
            <a:off x="442100" y="158325"/>
            <a:ext cx="107187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dirty="0">
                <a:solidFill>
                  <a:srgbClr val="0D384D"/>
                </a:solidFill>
              </a:rPr>
              <a:t>Com que frequência você se interessa pelo que acontece na política e nas ações do governo federal?</a:t>
            </a:r>
            <a:endParaRPr sz="2400" dirty="0">
              <a:solidFill>
                <a:srgbClr val="0D384D"/>
              </a:solidFill>
            </a:endParaRPr>
          </a:p>
        </p:txBody>
      </p:sp>
      <p:pic>
        <p:nvPicPr>
          <p:cNvPr id="194" name="Google Shape;194;g100c152a1f0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873" y="1651425"/>
            <a:ext cx="7351572" cy="419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4698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0039ddbfe6_14_88"/>
          <p:cNvSpPr txBox="1">
            <a:spLocks noGrp="1"/>
          </p:cNvSpPr>
          <p:nvPr>
            <p:ph type="title"/>
          </p:nvPr>
        </p:nvSpPr>
        <p:spPr>
          <a:xfrm>
            <a:off x="457002" y="261442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Conhecimento sobre a CPI </a:t>
            </a:r>
            <a:endParaRPr sz="2200"/>
          </a:p>
        </p:txBody>
      </p:sp>
      <p:sp>
        <p:nvSpPr>
          <p:cNvPr id="735" name="Google Shape;735;g10039ddbfe6_14_88"/>
          <p:cNvSpPr txBox="1"/>
          <p:nvPr/>
        </p:nvSpPr>
        <p:spPr>
          <a:xfrm>
            <a:off x="390875" y="1039013"/>
            <a:ext cx="104400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indent="2667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Senado fez uma CPI para apurar ações e omissões do governo federal no enfrentamento da Covid-19. O relatório final  afirma que Bolsonaro é responsável pelo agravamento da pandemia e o acusa de alguns crimes, como: atraso na compra de vacinas, não cumprimento das medidas sanitárias (uso de máscara, provocar aglomerações, etc</a:t>
            </a:r>
            <a:r>
              <a:rPr lang="pt-B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g10039ddbfe6_14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526" y="2367675"/>
            <a:ext cx="6568924" cy="375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0039ddbfe6_14_96"/>
          <p:cNvSpPr txBox="1">
            <a:spLocks noGrp="1"/>
          </p:cNvSpPr>
          <p:nvPr>
            <p:ph type="title"/>
          </p:nvPr>
        </p:nvSpPr>
        <p:spPr>
          <a:xfrm>
            <a:off x="457000" y="261455"/>
            <a:ext cx="104400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“Você concorda com o resultado da CPI, ou seja, Bolsonaro tem que ser responsabilizado e punido pelo agravamento da pandemia no Brasil?”</a:t>
            </a:r>
            <a:endParaRPr sz="2200"/>
          </a:p>
        </p:txBody>
      </p:sp>
      <p:pic>
        <p:nvPicPr>
          <p:cNvPr id="743" name="Google Shape;743;g10039ddbfe6_14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674" y="1224351"/>
            <a:ext cx="8365501" cy="47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0039ddbfe6_14_106"/>
          <p:cNvSpPr txBox="1">
            <a:spLocks noGrp="1"/>
          </p:cNvSpPr>
          <p:nvPr>
            <p:ph type="title"/>
          </p:nvPr>
        </p:nvSpPr>
        <p:spPr>
          <a:xfrm>
            <a:off x="457000" y="261455"/>
            <a:ext cx="104400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“Independentemente de sua opinião sobre esse assunto, o que você acha que vai acontecer: Bolsonaro vai receber alguma punição ou não vai acontecer nada com ele?”</a:t>
            </a:r>
            <a:endParaRPr sz="2200"/>
          </a:p>
        </p:txBody>
      </p:sp>
      <p:pic>
        <p:nvPicPr>
          <p:cNvPr id="750" name="Google Shape;750;g10039ddbfe6_14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649" y="1257026"/>
            <a:ext cx="8377400" cy="478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0039ddbfe6_0_155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pt-BR" sz="3600"/>
              <a:t>Política econômica e crise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endParaRPr sz="36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0039ddbfe6_14_132"/>
          <p:cNvSpPr txBox="1">
            <a:spLocks noGrp="1"/>
          </p:cNvSpPr>
          <p:nvPr>
            <p:ph type="title"/>
          </p:nvPr>
        </p:nvSpPr>
        <p:spPr>
          <a:xfrm>
            <a:off x="589225" y="198348"/>
            <a:ext cx="104400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“Como você avalia a situação da economia e do emprego no Brasil ?“</a:t>
            </a:r>
            <a:endParaRPr sz="2200"/>
          </a:p>
        </p:txBody>
      </p:sp>
      <p:pic>
        <p:nvPicPr>
          <p:cNvPr id="776" name="Google Shape;776;g10039ddbfe6_14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900" y="1387075"/>
            <a:ext cx="8484101" cy="484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0039ddbfe6_14_143"/>
          <p:cNvSpPr txBox="1">
            <a:spLocks noGrp="1"/>
          </p:cNvSpPr>
          <p:nvPr>
            <p:ph type="title"/>
          </p:nvPr>
        </p:nvSpPr>
        <p:spPr>
          <a:xfrm>
            <a:off x="589225" y="198348"/>
            <a:ext cx="104400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“Quanto você está preocupado com a situação da economia e do emprego no Brasil?“</a:t>
            </a:r>
            <a:endParaRPr sz="2200"/>
          </a:p>
        </p:txBody>
      </p:sp>
      <p:pic>
        <p:nvPicPr>
          <p:cNvPr id="783" name="Google Shape;783;g10039ddbfe6_14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550" y="1256400"/>
            <a:ext cx="8419927" cy="48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0039ddbfe6_14_201"/>
          <p:cNvSpPr txBox="1">
            <a:spLocks noGrp="1"/>
          </p:cNvSpPr>
          <p:nvPr>
            <p:ph type="body" idx="1"/>
          </p:nvPr>
        </p:nvSpPr>
        <p:spPr>
          <a:xfrm>
            <a:off x="1074684" y="2925738"/>
            <a:ext cx="6768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pt-BR" sz="3600"/>
              <a:t>Lula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endParaRPr sz="36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0039ddbfe6_14_212"/>
          <p:cNvSpPr txBox="1">
            <a:spLocks noGrp="1"/>
          </p:cNvSpPr>
          <p:nvPr>
            <p:ph type="title"/>
          </p:nvPr>
        </p:nvSpPr>
        <p:spPr>
          <a:xfrm>
            <a:off x="457000" y="261325"/>
            <a:ext cx="1044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Comparado com Lula, Bolsonaro está sendo um presidente melhor ou pior? 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600"/>
          </a:p>
        </p:txBody>
      </p:sp>
      <p:pic>
        <p:nvPicPr>
          <p:cNvPr id="853" name="Google Shape;853;g10039ddbfe6_14_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1400" y="1158254"/>
            <a:ext cx="857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0071924c10_0_54"/>
          <p:cNvSpPr txBox="1">
            <a:spLocks noGrp="1"/>
          </p:cNvSpPr>
          <p:nvPr>
            <p:ph type="title"/>
          </p:nvPr>
        </p:nvSpPr>
        <p:spPr>
          <a:xfrm>
            <a:off x="457000" y="66125"/>
            <a:ext cx="104025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 dirty="0">
                <a:solidFill>
                  <a:schemeClr val="dk1"/>
                </a:solidFill>
              </a:rPr>
              <a:t>“</a:t>
            </a:r>
            <a:r>
              <a:rPr lang="pt-BR" sz="2200" dirty="0"/>
              <a:t>Qual das seguintes frase mais se parece com a sua forma de pensar e votar em Lula e Bolsonaro?"</a:t>
            </a:r>
            <a:endParaRPr sz="2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 dirty="0"/>
          </a:p>
        </p:txBody>
      </p:sp>
      <p:pic>
        <p:nvPicPr>
          <p:cNvPr id="860" name="Google Shape;860;g10071924c10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350" y="1224500"/>
            <a:ext cx="952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0039ddbfe6_14_228"/>
          <p:cNvSpPr txBox="1">
            <a:spLocks noGrp="1"/>
          </p:cNvSpPr>
          <p:nvPr>
            <p:ph type="title"/>
          </p:nvPr>
        </p:nvSpPr>
        <p:spPr>
          <a:xfrm>
            <a:off x="457000" y="66125"/>
            <a:ext cx="104025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200"/>
              <a:t>“</a:t>
            </a:r>
            <a:r>
              <a:rPr lang="pt-BR"/>
              <a:t>Algumas pessoas dizem que o governo de Lula foi bom e que, se ele voltasse, o Brasil iria crescer de novo. Outras pessoas dizem que a volta de Lula seria prejudicial ao Brasil. Com qual das duas opiniões você concorda mais?"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881" name="Google Shape;881;g10039ddbfe6_14_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00" y="1224525"/>
            <a:ext cx="857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0c152a1f0_0_18"/>
          <p:cNvSpPr txBox="1">
            <a:spLocks noGrp="1"/>
          </p:cNvSpPr>
          <p:nvPr>
            <p:ph type="title"/>
          </p:nvPr>
        </p:nvSpPr>
        <p:spPr>
          <a:xfrm>
            <a:off x="442100" y="158325"/>
            <a:ext cx="107187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pt-BR" sz="2200" dirty="0">
                <a:solidFill>
                  <a:srgbClr val="0D384D"/>
                </a:solidFill>
              </a:rPr>
              <a:t>Com que frequência você se interessa pelo o que acontece na política e nas ações do governo federal?</a:t>
            </a:r>
            <a:endParaRPr sz="2200" dirty="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dirty="0">
                <a:solidFill>
                  <a:srgbClr val="0D384D"/>
                </a:solidFill>
              </a:rPr>
              <a:t>(Por renda)</a:t>
            </a:r>
            <a:endParaRPr sz="2000" dirty="0">
              <a:solidFill>
                <a:srgbClr val="0D384D"/>
              </a:solidFill>
            </a:endParaRPr>
          </a:p>
        </p:txBody>
      </p:sp>
      <p:pic>
        <p:nvPicPr>
          <p:cNvPr id="200" name="Google Shape;200;g100c152a1f0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50" y="1195900"/>
            <a:ext cx="10141773" cy="5070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649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0039ddbfe6_14_344"/>
          <p:cNvSpPr txBox="1">
            <a:spLocks noGrp="1"/>
          </p:cNvSpPr>
          <p:nvPr>
            <p:ph type="body" idx="1"/>
          </p:nvPr>
        </p:nvSpPr>
        <p:spPr>
          <a:xfrm>
            <a:off x="1074674" y="2925767"/>
            <a:ext cx="7206300" cy="1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 sz="3600"/>
              <a:t>PT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0039ddbfe6_14_348"/>
          <p:cNvSpPr txBox="1">
            <a:spLocks noGrp="1"/>
          </p:cNvSpPr>
          <p:nvPr>
            <p:ph type="title"/>
          </p:nvPr>
        </p:nvSpPr>
        <p:spPr>
          <a:xfrm>
            <a:off x="457000" y="277650"/>
            <a:ext cx="10402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t-BR" sz="2000" dirty="0">
                <a:solidFill>
                  <a:schemeClr val="dk1"/>
                </a:solidFill>
              </a:rPr>
              <a:t>“</a:t>
            </a:r>
            <a:r>
              <a:rPr lang="pt-BR" sz="2200" dirty="0">
                <a:solidFill>
                  <a:srgbClr val="0D384D"/>
                </a:solidFill>
              </a:rPr>
              <a:t>Evolução dos sentimentos em relação ao PT desde 2019</a:t>
            </a:r>
            <a:endParaRPr sz="2200" dirty="0">
              <a:solidFill>
                <a:srgbClr val="0D384D"/>
              </a:solidFill>
            </a:endParaRPr>
          </a:p>
        </p:txBody>
      </p:sp>
      <p:pic>
        <p:nvPicPr>
          <p:cNvPr id="893" name="Google Shape;893;g10039ddbfe6_14_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28525"/>
            <a:ext cx="11116900" cy="55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f7968c3aa3_0_1809"/>
          <p:cNvSpPr txBox="1">
            <a:spLocks noGrp="1"/>
          </p:cNvSpPr>
          <p:nvPr>
            <p:ph type="title"/>
          </p:nvPr>
        </p:nvSpPr>
        <p:spPr>
          <a:xfrm>
            <a:off x="457000" y="163325"/>
            <a:ext cx="104025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0D384D"/>
                </a:solidFill>
              </a:rPr>
              <a:t>“Dentre as seguintes opções, qual delas mais se parece com a sua forma de pensar e votar no PT:</a:t>
            </a:r>
            <a:endParaRPr dirty="0">
              <a:solidFill>
                <a:srgbClr val="0D384D"/>
              </a:solidFill>
            </a:endParaRPr>
          </a:p>
        </p:txBody>
      </p:sp>
      <p:pic>
        <p:nvPicPr>
          <p:cNvPr id="935" name="Google Shape;935;gf7968c3aa3_0_18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099625"/>
            <a:ext cx="952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A"/>
        </a:solidFill>
        <a:effectLst/>
      </p:bgPr>
    </p:bg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018" y="3081770"/>
            <a:ext cx="8424244" cy="11066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10"/>
          <p:cNvCxnSpPr/>
          <p:nvPr/>
        </p:nvCxnSpPr>
        <p:spPr>
          <a:xfrm rot="10800000" flipH="1">
            <a:off x="2121884" y="4524899"/>
            <a:ext cx="7946570" cy="1572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05" name="Google Shape;1005;p10" descr="LOGO_VOXPOPULI [Converted]-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5663" y="4890641"/>
            <a:ext cx="2136775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0"/>
          <p:cNvSpPr txBox="1"/>
          <p:nvPr/>
        </p:nvSpPr>
        <p:spPr>
          <a:xfrm>
            <a:off x="4494213" y="4914453"/>
            <a:ext cx="5999162" cy="81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Praça da Bandeira, 170 - Mangabeiras | CEP: 30.130-050 | Belo Horizonte, MG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Tel.: </a:t>
            </a:r>
            <a:r>
              <a:rPr lang="pt-BR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pt-BR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55 (31) 3014-5000 | E-mail: contato@voxdobrasil.com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CCCC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0c152a1f0_0_27"/>
          <p:cNvSpPr txBox="1">
            <a:spLocks noGrp="1"/>
          </p:cNvSpPr>
          <p:nvPr>
            <p:ph type="title"/>
          </p:nvPr>
        </p:nvSpPr>
        <p:spPr>
          <a:xfrm>
            <a:off x="442100" y="158325"/>
            <a:ext cx="107187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pt-BR" sz="2200" dirty="0">
                <a:solidFill>
                  <a:srgbClr val="0D384D"/>
                </a:solidFill>
              </a:rPr>
              <a:t>Com que frequência você se interessa pelo que acontece na política e nas ações do governo federal?</a:t>
            </a:r>
            <a:br>
              <a:rPr lang="pt-BR" sz="2200" dirty="0">
                <a:solidFill>
                  <a:srgbClr val="0D384D"/>
                </a:solidFill>
              </a:rPr>
            </a:br>
            <a:r>
              <a:rPr lang="pt-BR" sz="2000" dirty="0">
                <a:solidFill>
                  <a:srgbClr val="0D384D"/>
                </a:solidFill>
              </a:rPr>
              <a:t>(Por idade)</a:t>
            </a:r>
            <a:endParaRPr sz="2200" dirty="0">
              <a:solidFill>
                <a:srgbClr val="0D384D"/>
              </a:solidFill>
            </a:endParaRPr>
          </a:p>
        </p:txBody>
      </p:sp>
      <p:pic>
        <p:nvPicPr>
          <p:cNvPr id="206" name="Google Shape;206;g100c152a1f0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25" y="1093725"/>
            <a:ext cx="10540723" cy="5270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00c152a1f0_0_27"/>
          <p:cNvSpPr txBox="1"/>
          <p:nvPr/>
        </p:nvSpPr>
        <p:spPr>
          <a:xfrm>
            <a:off x="185650" y="6382200"/>
            <a:ext cx="90435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i="1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Jovem: Até 29 anos; Aduldo: De 30 a 59 anos; Maduro: 60 anos ou mais</a:t>
            </a:r>
            <a:r>
              <a:rPr lang="pt-BR" i="1" u="none" strike="noStrike" cap="none">
                <a:solidFill>
                  <a:srgbClr val="0D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61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0c152a1f0_1_3"/>
          <p:cNvSpPr txBox="1">
            <a:spLocks noGrp="1"/>
          </p:cNvSpPr>
          <p:nvPr>
            <p:ph type="title"/>
          </p:nvPr>
        </p:nvSpPr>
        <p:spPr>
          <a:xfrm>
            <a:off x="442100" y="158325"/>
            <a:ext cx="107187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dirty="0">
                <a:solidFill>
                  <a:srgbClr val="0D384D"/>
                </a:solidFill>
              </a:rPr>
              <a:t>Interesse por campanhas políticas e eleições </a:t>
            </a:r>
            <a:endParaRPr sz="2200" dirty="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dirty="0">
                <a:solidFill>
                  <a:srgbClr val="0D384D"/>
                </a:solidFill>
              </a:rPr>
              <a:t> </a:t>
            </a:r>
            <a:endParaRPr sz="2200" dirty="0">
              <a:solidFill>
                <a:srgbClr val="0D384D"/>
              </a:solidFill>
            </a:endParaRPr>
          </a:p>
        </p:txBody>
      </p:sp>
      <p:pic>
        <p:nvPicPr>
          <p:cNvPr id="232" name="Google Shape;232;g100c152a1f0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375" y="1066175"/>
            <a:ext cx="9245681" cy="568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04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0c152a1f0_0_14"/>
          <p:cNvSpPr txBox="1">
            <a:spLocks noGrp="1"/>
          </p:cNvSpPr>
          <p:nvPr>
            <p:ph type="title"/>
          </p:nvPr>
        </p:nvSpPr>
        <p:spPr>
          <a:xfrm>
            <a:off x="442100" y="158325"/>
            <a:ext cx="107187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dirty="0">
                <a:solidFill>
                  <a:srgbClr val="0D384D"/>
                </a:solidFill>
              </a:rPr>
              <a:t>Interesse por campanhas políticas e eleições </a:t>
            </a:r>
            <a:endParaRPr sz="2200" dirty="0">
              <a:solidFill>
                <a:srgbClr val="0D38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dirty="0">
                <a:solidFill>
                  <a:srgbClr val="0D384D"/>
                </a:solidFill>
              </a:rPr>
              <a:t>(Por renda) </a:t>
            </a:r>
            <a:endParaRPr sz="2000" dirty="0">
              <a:solidFill>
                <a:srgbClr val="0D384D"/>
              </a:solidFill>
            </a:endParaRPr>
          </a:p>
        </p:txBody>
      </p:sp>
      <p:pic>
        <p:nvPicPr>
          <p:cNvPr id="219" name="Google Shape;219;g100c152a1f0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00" y="1103500"/>
            <a:ext cx="10396549" cy="519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572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1311</Words>
  <Application>Microsoft Office PowerPoint</Application>
  <PresentationFormat>Personalizar</PresentationFormat>
  <Paragraphs>154</Paragraphs>
  <Slides>63</Slides>
  <Notes>63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63</vt:i4>
      </vt:variant>
    </vt:vector>
  </HeadingPairs>
  <TitlesOfParts>
    <vt:vector size="65" baseType="lpstr">
      <vt:lpstr>Tema do Office</vt:lpstr>
      <vt:lpstr>Tema do Office</vt:lpstr>
      <vt:lpstr>Brasil: opinião pública</vt:lpstr>
      <vt:lpstr>Apresentação do PowerPoint</vt:lpstr>
      <vt:lpstr>Apresentação do PowerPoint</vt:lpstr>
      <vt:lpstr>Apresentação do PowerPoint</vt:lpstr>
      <vt:lpstr>Com que frequência você se interessa pelo que acontece na política e nas ações do governo federal?</vt:lpstr>
      <vt:lpstr>Com que frequência você se interessa pelo o que acontece na política e nas ações do governo federal? (Por renda)</vt:lpstr>
      <vt:lpstr>Com que frequência você se interessa pelo que acontece na política e nas ações do governo federal? (Por idade)</vt:lpstr>
      <vt:lpstr>Interesse por campanhas políticas e eleições   </vt:lpstr>
      <vt:lpstr>Interesse por campanhas políticas e eleições  (Por renda) </vt:lpstr>
      <vt:lpstr>Interesse por campanhas políticas e eleições  (Por idade) </vt:lpstr>
      <vt:lpstr>Apresentação do PowerPoint</vt:lpstr>
      <vt:lpstr>"Qual é o melhor presidente que o Brasil já teve?" (espontânea) </vt:lpstr>
      <vt:lpstr>"Qual é o pior presidente que o Brasil já teve?" (espontânea) </vt:lpstr>
      <vt:lpstr>Apresentação do PowerPoint</vt:lpstr>
      <vt:lpstr>Conhecimento </vt:lpstr>
      <vt:lpstr>Chance de voto  </vt:lpstr>
      <vt:lpstr>Sentimento por Lula </vt:lpstr>
      <vt:lpstr>Sentimento por Bolsonaro </vt:lpstr>
      <vt:lpstr>Apresentação do PowerPoint</vt:lpstr>
      <vt:lpstr> "Embora as eleições para presidente ainda estejam longe... se a eleição fosse hoje,   em quem você votaria?”   (Voto espontâneo)   </vt:lpstr>
      <vt:lpstr> "Embora as eleições para presidente ainda estejam longe... se a eleição fosse hoje,   em quem você votaria?”   (Voto espontâneo)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“Como você se sente hoje em relação ao Brasil?”  </vt:lpstr>
      <vt:lpstr>   “Pensando no Brasil e em como está a situação do país atualmente, você acha que o Brasil está indo na direção certa ou está indo na direção errada?”   </vt:lpstr>
      <vt:lpstr> “Comparando o Brasil de 10 anos atrás com o de hoje, você diria que o Brasil está melhor para viver, está pior ou está igual?” </vt:lpstr>
      <vt:lpstr> Os meios de comunicação, a imprensa em geral, tem falado muito sobre alguns assuntos. Para cada assunto, me diga se acha: 1) que as notícias divulgadas sobre o tema são verdadeiras; 2) você acredita nelas; são verdadeiras, mas exageradas; 3) são mentira, não acredita nelas.  </vt:lpstr>
      <vt:lpstr>Credibilidade média das notícias  (Por intenção de voto)</vt:lpstr>
      <vt:lpstr>Você sente ….. em relação à situação do Brasil? Quanto?   </vt:lpstr>
      <vt:lpstr>Sentimentos em relação a situação do Brasil (média das respostas)  (Por intenção de voto)</vt:lpstr>
      <vt:lpstr>Apresentação do PowerPoint</vt:lpstr>
      <vt:lpstr>Avaliação do desempenho de Bolsonaro no governo  </vt:lpstr>
      <vt:lpstr>Você aprova ou desaprova o desempenho de Bolsonaro como presidente?   </vt:lpstr>
      <vt:lpstr>Aprovação de áreas de atuação do  governo </vt:lpstr>
      <vt:lpstr>Tem corrupção no governo Bolsonaro? </vt:lpstr>
      <vt:lpstr>“Bolsonaro costuma dizer que há um sistema, uma política que não deixa ele fazer mais pelo Brasil, que é formado pelo Congresso, o Judiciário, a imprensa e os partidos de oposição. Você concorda ou discorda de Bolsonaro?” </vt:lpstr>
      <vt:lpstr>Apresentação do PowerPoint</vt:lpstr>
      <vt:lpstr>Conhecimento sobre a CPI </vt:lpstr>
      <vt:lpstr>“Você concorda com o resultado da CPI, ou seja, Bolsonaro tem que ser responsabilizado e punido pelo agravamento da pandemia no Brasil?”</vt:lpstr>
      <vt:lpstr>“Independentemente de sua opinião sobre esse assunto, o que você acha que vai acontecer: Bolsonaro vai receber alguma punição ou não vai acontecer nada com ele?”</vt:lpstr>
      <vt:lpstr>Apresentação do PowerPoint</vt:lpstr>
      <vt:lpstr>“Como você avalia a situação da economia e do emprego no Brasil ?“</vt:lpstr>
      <vt:lpstr>“Quanto você está preocupado com a situação da economia e do emprego no Brasil?“</vt:lpstr>
      <vt:lpstr>Apresentação do PowerPoint</vt:lpstr>
      <vt:lpstr>Comparado com Lula, Bolsonaro está sendo um presidente melhor ou pior?  </vt:lpstr>
      <vt:lpstr> “Qual das seguintes frase mais se parece com a sua forma de pensar e votar em Lula e Bolsonaro?" </vt:lpstr>
      <vt:lpstr> “Algumas pessoas dizem que o governo de Lula foi bom e que, se ele voltasse, o Brasil iria crescer de novo. Outras pessoas dizem que a volta de Lula seria prejudicial ao Brasil. Com qual das duas opiniões você concorda mais?"  </vt:lpstr>
      <vt:lpstr>Apresentação do PowerPoint</vt:lpstr>
      <vt:lpstr>“Evolução dos sentimentos em relação ao PT desde 2019</vt:lpstr>
      <vt:lpstr>“Dentre as seguintes opções, qual delas mais se parece com a sua forma de pensar e votar no PT: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Brasil: opinião pública</dc:title>
  <dc:creator>Eline Souza</dc:creator>
  <cp:lastModifiedBy>RICARDO AMARAL</cp:lastModifiedBy>
  <cp:revision>16</cp:revision>
  <dcterms:modified xsi:type="dcterms:W3CDTF">2021-11-11T13:10:48Z</dcterms:modified>
</cp:coreProperties>
</file>